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1446" r:id="rId2"/>
    <p:sldId id="1491" r:id="rId3"/>
    <p:sldId id="1489" r:id="rId4"/>
    <p:sldId id="492" r:id="rId5"/>
    <p:sldId id="1445" r:id="rId6"/>
    <p:sldId id="1447" r:id="rId7"/>
    <p:sldId id="1490" r:id="rId8"/>
    <p:sldId id="1448" r:id="rId9"/>
    <p:sldId id="1467" r:id="rId10"/>
    <p:sldId id="1466" r:id="rId11"/>
    <p:sldId id="1387" r:id="rId12"/>
    <p:sldId id="1468" r:id="rId13"/>
    <p:sldId id="1388" r:id="rId14"/>
    <p:sldId id="1389" r:id="rId15"/>
    <p:sldId id="1391" r:id="rId16"/>
    <p:sldId id="1512" r:id="rId17"/>
    <p:sldId id="1518" r:id="rId18"/>
    <p:sldId id="1471" r:id="rId19"/>
    <p:sldId id="1470" r:id="rId20"/>
    <p:sldId id="493" r:id="rId21"/>
    <p:sldId id="495" r:id="rId22"/>
    <p:sldId id="496" r:id="rId23"/>
    <p:sldId id="497" r:id="rId24"/>
    <p:sldId id="498" r:id="rId25"/>
    <p:sldId id="575" r:id="rId26"/>
    <p:sldId id="574" r:id="rId27"/>
    <p:sldId id="1476" r:id="rId28"/>
    <p:sldId id="1488" r:id="rId29"/>
    <p:sldId id="1478" r:id="rId30"/>
    <p:sldId id="1384" r:id="rId31"/>
    <p:sldId id="1396" r:id="rId32"/>
    <p:sldId id="1426" r:id="rId33"/>
    <p:sldId id="1395" r:id="rId34"/>
    <p:sldId id="1397" r:id="rId35"/>
    <p:sldId id="1427" r:id="rId36"/>
    <p:sldId id="1398" r:id="rId37"/>
    <p:sldId id="1399" r:id="rId38"/>
    <p:sldId id="1519" r:id="rId39"/>
    <p:sldId id="1400" r:id="rId40"/>
    <p:sldId id="1517" r:id="rId41"/>
    <p:sldId id="1437" r:id="rId42"/>
    <p:sldId id="1492" r:id="rId43"/>
    <p:sldId id="1429" r:id="rId44"/>
    <p:sldId id="1495" r:id="rId45"/>
    <p:sldId id="1493" r:id="rId46"/>
    <p:sldId id="1494" r:id="rId47"/>
    <p:sldId id="1402" r:id="rId48"/>
    <p:sldId id="1439" r:id="rId49"/>
    <p:sldId id="1431" r:id="rId50"/>
    <p:sldId id="1501" r:id="rId51"/>
    <p:sldId id="1503" r:id="rId52"/>
    <p:sldId id="1504" r:id="rId53"/>
    <p:sldId id="1505" r:id="rId54"/>
    <p:sldId id="1506" r:id="rId55"/>
    <p:sldId id="1507" r:id="rId56"/>
    <p:sldId id="1406" r:id="rId57"/>
    <p:sldId id="1407" r:id="rId58"/>
    <p:sldId id="1408" r:id="rId59"/>
    <p:sldId id="1409" r:id="rId60"/>
    <p:sldId id="1410" r:id="rId61"/>
    <p:sldId id="1508" r:id="rId62"/>
    <p:sldId id="1509" r:id="rId63"/>
    <p:sldId id="1510" r:id="rId64"/>
    <p:sldId id="1511" r:id="rId65"/>
    <p:sldId id="1499" r:id="rId66"/>
    <p:sldId id="502" r:id="rId67"/>
    <p:sldId id="1432" r:id="rId68"/>
    <p:sldId id="1500" r:id="rId69"/>
    <p:sldId id="1515" r:id="rId70"/>
    <p:sldId id="143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9" autoAdjust="0"/>
    <p:restoredTop sz="93932" autoAdjust="0"/>
  </p:normalViewPr>
  <p:slideViewPr>
    <p:cSldViewPr snapToGrid="0">
      <p:cViewPr varScale="1">
        <p:scale>
          <a:sx n="63" d="100"/>
          <a:sy n="63" d="100"/>
        </p:scale>
        <p:origin x="193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modSld">
      <pc:chgData name="Samson Zhou" userId="be955f33642ecbf5" providerId="LiveId" clId="{18D9C49A-30F7-48FE-9D6C-E100F2E84471}" dt="2026-02-22T04:06:51.408" v="10" actId="20577"/>
      <pc:docMkLst>
        <pc:docMk/>
      </pc:docMkLst>
      <pc:sldChg chg="modSp modAnim">
        <pc:chgData name="Samson Zhou" userId="be955f33642ecbf5" providerId="LiveId" clId="{18D9C49A-30F7-48FE-9D6C-E100F2E84471}" dt="2026-02-22T04:06:51.408" v="10" actId="20577"/>
        <pc:sldMkLst>
          <pc:docMk/>
          <pc:sldMk cId="2191794979" sldId="1429"/>
        </pc:sldMkLst>
        <pc:spChg chg="mod">
          <ac:chgData name="Samson Zhou" userId="be955f33642ecbf5" providerId="LiveId" clId="{18D9C49A-30F7-48FE-9D6C-E100F2E84471}" dt="2026-02-22T04:06:51.408" v="10" actId="20577"/>
          <ac:spMkLst>
            <pc:docMk/>
            <pc:sldMk cId="2191794979" sldId="1429"/>
            <ac:spMk id="3" creationId="{C7EAB1A6-9022-58B6-C4C6-8409E4A65717}"/>
          </ac:spMkLst>
        </pc:spChg>
      </pc:sldChg>
      <pc:sldChg chg="modSp modAnim">
        <pc:chgData name="Samson Zhou" userId="be955f33642ecbf5" providerId="LiveId" clId="{18D9C49A-30F7-48FE-9D6C-E100F2E84471}" dt="2026-02-22T04:06:43.941" v="4" actId="20577"/>
        <pc:sldMkLst>
          <pc:docMk/>
          <pc:sldMk cId="3225602669" sldId="1495"/>
        </pc:sldMkLst>
        <pc:spChg chg="mod">
          <ac:chgData name="Samson Zhou" userId="be955f33642ecbf5" providerId="LiveId" clId="{18D9C49A-30F7-48FE-9D6C-E100F2E84471}" dt="2026-02-22T04:06:43.941" v="4" actId="20577"/>
          <ac:spMkLst>
            <pc:docMk/>
            <pc:sldMk cId="3225602669" sldId="1495"/>
            <ac:spMk id="3" creationId="{C7EAB1A6-9022-58B6-C4C6-8409E4A6571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6:28:25.574"/>
    </inkml:context>
    <inkml:brush xml:id="br0">
      <inkml:brushProperty name="width" value="0.035" units="cm"/>
      <inkml:brushProperty name="height" value="0.035" units="cm"/>
      <inkml:brushProperty name="color" value="#E71224"/>
    </inkml:brush>
  </inkml:definitions>
  <inkml:trace contextRef="#ctx0" brushRef="#br0">0 749 24575,'0'0'0,"0"0"0,0 0 0,0 0 0,0 0 0,0 0 0,0 0 0,0 0 0,0 0 0,0 0 0,0 0 0,0 0 0,0 0 0,0 0 0,0 0 0,0 0 0,0 0 0,0 0 0,0 0 0,18-19 0,-8 11 0,1 0 0,0 0 0,0 1 0,0 0 0,1 1 0,0 1 0,0-1 0,1 2 0,-1 0 0,1 0 0,0 1 0,0 1 0,15-1 0,13-4 0,0-2 0,0-1 0,46-19 0,37-9 0,15-7 0,-95 29 0,2 2 0,73-14 0,-95 25 0,111-19 0,-78 12 0,1 2 0,0 3 0,79 4 0,-113 0 0,1-2 0,-1 0 0,24-7 0,40-6 0,-55 11 0,0-2 0,50-17 0,-56 15 0,1 1 0,0 1 0,1 2 0,30-3 0,3 3 0,-1-3 0,82-23 0,11-1 0,-118 26 0,147-18 0,-144 20 0,63-14 0,-66 9 0,0 3 0,41-3 0,410-39 0,-265 23 0,-90 12 0,0 4 0,138 9 0,-108 2 0,288-13 0,-355 13 0,-38 1 0,-1-3 0,75-10 0,80-10 0,-33 9 0,71 0 0,88 22 0,-15-10 0,-32-1 0,-54 12 0,-200-9 0,-1 2 0,59 16 0,24 4 0,51 12 0,-54-10 0,-44-9 0,115 45 0,-131-43 0,31 7 0,1-4 0,129 16 0,-127-26 0,96 17 0,48 4 0,-156-26 0,212 45 0,27 2 0,-102-19 0,13 0 0,-193-31 0,-1 1 0,35 11 0,-30-7 0,45 6 0,109 16 0,-166-28 0,37 3 0,22 4 0,-43-3 0,62 2 0,-75-8 0,9 4 53,-26-4-408,-1 0 1,1-1-1,11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6:28:47.385"/>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6:28:47.560"/>
    </inkml:context>
    <inkml:brush xml:id="br0">
      <inkml:brushProperty name="width" value="0.035" units="cm"/>
      <inkml:brushProperty name="height" value="0.035" units="cm"/>
      <inkml:brushProperty name="color" value="#E71224"/>
    </inkml:brush>
  </inkml:definitions>
  <inkml:trace contextRef="#ctx0" brushRef="#br0">1 1 24575,'0'0'0,"0"0"0,0 0 0,0 2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6:28:47.718"/>
    </inkml:context>
    <inkml:brush xml:id="br0">
      <inkml:brushProperty name="width" value="0.035" units="cm"/>
      <inkml:brushProperty name="height" value="0.035" units="cm"/>
      <inkml:brushProperty name="color" value="#E71224"/>
    </inkml:brush>
  </inkml:definitions>
  <inkml:trace contextRef="#ctx0" brushRef="#br0">23 0 24575,'0'0'0,"-2"2"0,0 3 0,-3 2 0,1 2 0,0 2 0,1 0 0,1-1-8191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7:43:22.692"/>
    </inkml:context>
    <inkml:brush xml:id="br0">
      <inkml:brushProperty name="width" value="0.035" units="cm"/>
      <inkml:brushProperty name="height" value="0.035" units="cm"/>
      <inkml:brushProperty name="color" value="#E71224"/>
    </inkml:brush>
  </inkml:definitions>
  <inkml:trace contextRef="#ctx0" brushRef="#br0">1 54 24575,'11'-1'0,"0"0"0,0-1 0,0-1 0,0 0 0,0 0 0,16-8 0,-13 5 0,0 1 0,29-6 0,-21 8 0,0 0 0,0 2 0,1 1 0,-1 0 0,0 2 0,0 1 0,0 0 0,0 2 0,-1 0 0,1 2 0,-1 0 0,-1 1 0,31 17 0,4 4 0,105 58 0,-149-79 0,0 1 0,-1-1 0,0 2 0,-1-1 0,0 1 0,16 22 0,38 74 0,-58-96 0,80 170 0,-16-29 0,-64-142 0,17 34 0,34 50 0,-47-80 0,1 0 0,1 0 0,0-1 0,1 0 0,1-1 0,0 0 0,20 12 0,0-2 0,110 60 0,-133-78 0,0 0 0,0 0 0,1-1 0,-1 0 0,1-1 0,14 0 0,11 2 0,16 2 0,0-2 0,0-2 0,61-8 0,-94 4 0,0-2 0,-1 0 0,0-1 0,0 0 0,0-2 0,-1 0 0,0-1 0,24-17 0,15-14 0,49-48 0,-94 79 0,0-1 0,34-31 0,2 2 0,101-62 0,-112 81 0,1 1 0,40-14 0,-40 21 0,1 1 0,0 1 0,0 3 0,1 1 0,0 2 0,47 1 0,-68 3 0,23 0 0,50 6 0,-76-4 0,-1 1 0,0 1 0,0 0 0,0 1 0,0 0 0,-1 1 0,14 8 0,144 84 0,-149-83 0,0 2 0,-1 1 0,-1 1 0,19 23 0,-19-21 0,0-1 0,0 0 0,43 28 0,118 56 0,33 20 0,-192-110 0,1-2 0,1 0 0,0-2 0,0 0 0,1-2 0,0-1 0,1-1 0,37 5 0,23-3 0,103-5 0,-96-1 0,-51 1 0,0-3 0,1-1 0,-1-3 0,44-8 0,-68 6 0,-1 0 0,0-1 0,0-1 0,0-1 0,-2 0 0,24-18 0,-18 12 0,0 2 0,35-18 0,-47 28 0,-1 1 0,1 0 0,0 0 0,-1 0 0,14 1 0,-13 0 0,1 0 0,-1 0 0,1-1 0,14-5 0,-17 5 0,0 0 0,1 0 0,-1 1 0,1 0 0,-1 0 0,9 1 0,19-2 0,-23-3-1365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8T07:43:45.569"/>
    </inkml:context>
    <inkml:brush xml:id="br0">
      <inkml:brushProperty name="width" value="0.035" units="cm"/>
      <inkml:brushProperty name="height" value="0.035" units="cm"/>
      <inkml:brushProperty name="color" value="#E71224"/>
    </inkml:brush>
  </inkml:definitions>
  <inkml:trace contextRef="#ctx0" brushRef="#br0">5295 54 24575,'-11'-1'0,"0"0"0,0-1 0,0-1 0,0 0 0,0 0 0,-16-8 0,13 5 0,0 1 0,-29-6 0,21 8 0,0 0 0,0 2 0,-1 1 0,1 0 0,0 2 0,0 1 0,0 0 0,0 2 0,1 0 0,-1 2 0,1 0 0,1 1 0,-31 17 0,-4 4 0,-105 58 0,149-79 0,0 1 0,1-1 0,0 2 0,1-1 0,0 1 0,-16 22 0,-38 74 0,58-96 0,-80 170 0,16-29 0,64-142 0,-17 34 0,-34 50 0,47-80 0,-1 0 0,-1 0 0,0-1 0,-1 0 0,-1-1 0,0 0 0,-20 12 0,0-2 0,-110 60 0,133-78 0,0 0 0,0 0 0,-1-1 0,1 0 0,-1-1 0,-14 0 0,-11 2 0,-16 2 0,0-2 0,0-2 0,-61-8 0,94 4 0,0-2 0,1 0 0,0-1 0,0 0 0,0-2 0,1 0 0,0-1 0,-24-17 0,-15-14 0,-49-48 0,94 79 0,0-1 0,-34-31 0,-2 2 0,-101-62 0,112 81 0,-1 1 0,-40-14 0,40 21 0,-1 1 0,0 1 0,0 3 0,-1 1 0,0 2 0,-47 1 0,68 3 0,-23 0 0,-50 6 0,76-4 0,1 1 0,0 1 0,0 0 0,0 1 0,0 0 0,1 1 0,-14 8 0,-144 84 0,149-83 0,0 2 0,1 1 0,1 1 0,-19 23 0,19-21 0,0-1 0,0 0 0,-43 28 0,-118 56 0,-33 20 0,192-110 0,-1-2 0,-1 0 0,0-2 0,0 0 0,-1-2 0,0-1 0,-1-1 0,-37 5 0,-23-3 0,-103-5 0,96-1 0,51 1 0,0-3 0,-1-1 0,1-3 0,-44-8 0,68 6 0,1 0 0,0-1 0,0-1 0,0-1 0,2 0 0,-24-18 0,18 12 0,0 2 0,-35-18 0,47 28 0,1 1 0,-1 0 0,0 0 0,1 0 0,-14 1 0,13 0 0,-1 0 0,1 0 0,-1-1 0,-14-5 0,17 5 0,0 0 0,-1 0 0,1 1 0,-1 0 0,1 0 0,-9 1 0,-19-2 0,23-3-1365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2/21/2026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1A7D-8BB7-1BC9-A629-D09CC6F2C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84C6A-2F4F-7313-7204-3BC39AAB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E51AD-5C09-48FE-1A8D-7DF0557CE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C9DB0F-FF0C-00D2-0906-891C863DF4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64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BFD-C0D6-6E23-C5DA-D15C6A37C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75286-3C16-36C6-D421-B4C6EE9A7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F8950-8497-06DB-B62A-69D577D21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841A2B-0F30-5362-59EC-7A48D600DF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6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032D-FF64-98BF-1126-DE47466E1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9C292-C781-A1C0-ECB7-C20E68240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5C85-C715-C449-20B6-F322BDF429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FC1F17-2932-6B5E-CA80-159DF21EED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80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A0A6E-D846-2E38-B64E-D744C04A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C61B6-EFB8-9835-4C9F-BD885825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13788-F5BF-8C79-FFD5-0F6A77606D52}"/>
              </a:ext>
            </a:extLst>
          </p:cNvPr>
          <p:cNvSpPr>
            <a:spLocks noGrp="1"/>
          </p:cNvSpPr>
          <p:nvPr>
            <p:ph type="body" idx="1"/>
          </p:nvPr>
        </p:nvSpPr>
        <p:spPr/>
        <p:txBody>
          <a:bodyPr/>
          <a:lstStyle/>
          <a:p>
            <a:r>
              <a:rPr lang="en-US" dirty="0"/>
              <a:t>o</a:t>
            </a:r>
          </a:p>
        </p:txBody>
      </p:sp>
      <p:sp>
        <p:nvSpPr>
          <p:cNvPr id="4" name="Slide Number Placeholder 3">
            <a:extLst>
              <a:ext uri="{FF2B5EF4-FFF2-40B4-BE49-F238E27FC236}">
                <a16:creationId xmlns:a16="http://schemas.microsoft.com/office/drawing/2014/main" id="{FFE1882E-D4E2-3C4C-8A75-614A33CD2F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1C78B-FE76-D1FC-C8AE-FBB47DE3E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72F2E-A289-AE96-EE4C-69BEEE69C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59894-31BA-A911-022A-69B948A1DC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42214-8A8B-B5A1-4F93-93F7011EA7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4447B-7907-B1E7-7370-83179F195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1A1D-21BA-3859-E7B7-5261A7B81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BD0EB-40B9-CE0A-8730-064C8CDD1D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F14627-A5FA-5D34-79A5-EEA88DB60B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42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5E88-54FF-688A-2DD9-16DDB11D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64E28-3525-0637-D85D-92A21B65A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CF556-53CA-A92E-032E-3ECDC354AD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DD4D78-6D13-860F-5D6D-34AB4BC70C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82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296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749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86858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6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0B36C-320B-6A8F-ADD4-815B17433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8F564-2BBD-1120-8240-31D968075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8A305-DE29-C751-4642-60972CEB1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AD71C-AC7E-6052-BF05-B3475FB4734B}"/>
              </a:ext>
            </a:extLst>
          </p:cNvPr>
          <p:cNvSpPr>
            <a:spLocks noGrp="1"/>
          </p:cNvSpPr>
          <p:nvPr>
            <p:ph type="sldNum" sz="quarter" idx="5"/>
          </p:nvPr>
        </p:nvSpPr>
        <p:spPr/>
        <p:txBody>
          <a:bodyPr/>
          <a:lstStyle/>
          <a:p>
            <a:fld id="{7F88009E-4BBB-4B0B-BB6B-AA8DFD977B03}" type="slidenum">
              <a:rPr lang="en-US" smtClean="0"/>
              <a:t>29</a:t>
            </a:fld>
            <a:endParaRPr lang="en-US"/>
          </a:p>
        </p:txBody>
      </p:sp>
    </p:spTree>
    <p:extLst>
      <p:ext uri="{BB962C8B-B14F-4D97-AF65-F5344CB8AC3E}">
        <p14:creationId xmlns:p14="http://schemas.microsoft.com/office/powerpoint/2010/main" val="199664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7A9F5-C486-430D-AC46-FE554A930770}" type="slidenum">
              <a:rPr lang="en-US" smtClean="0"/>
              <a:t>33</a:t>
            </a:fld>
            <a:endParaRPr lang="en-US"/>
          </a:p>
        </p:txBody>
      </p:sp>
    </p:spTree>
    <p:extLst>
      <p:ext uri="{BB962C8B-B14F-4D97-AF65-F5344CB8AC3E}">
        <p14:creationId xmlns:p14="http://schemas.microsoft.com/office/powerpoint/2010/main" val="293364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r>
              <a:rPr lang="en-US" dirty="0"/>
              <a:t>N is a large polynomial in n, bounds due to tail bounds on chi squared distribution</a:t>
            </a:r>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0CFA-AA71-3116-BBE3-C52EDAABA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EABB0-935F-2801-516C-D98B50A38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80407-2C23-DE55-161E-8EE4CE0E30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B1D06B-0CA5-1E5C-8DEF-17153C030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D9E2-438E-4A81-B864-C9DE9F3BD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0818B-62F9-4CE8-C7F2-CB5DE4167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8B10B-EE22-B9BE-2D53-1C7910DD23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19FB4-E6D8-A27F-604D-7DD53C8190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47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FC3-9FFC-3675-7766-7A67CD33E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D7DDF-6412-D030-9B28-37E2B016A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6E4E2-0E3E-8391-5F18-B4F056A3A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A5BC2-5226-6F51-A5A8-AB17B052F8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60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C73D3-BCAB-FCB9-9336-6C5C84026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A26-EDAC-BE00-D173-90E3F5697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C87E9-9C84-CDA7-8103-C41A25ECC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92CE8-4594-AA8E-1367-35598A9D39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8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907A-801E-75F3-1C43-66F2E7926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F5E33-789B-AA18-8539-4B977F1BF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9D539-5032-F7B7-823E-A91F0396A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4AD73-B502-3729-945E-DB477C95F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840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871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7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5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A24D-702E-A35C-B4C6-E705E6CD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BE8FE-0C2C-9DA0-D01E-E0F52CE0C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36265-B269-AA26-2797-C0D6C1F23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91360-83BA-9559-B3CC-25A270A154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77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D8ECC-436A-4F6B-A2B7-1C34933D9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C40FA-19E5-56FB-A190-EF26A9227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CCD96-A9DA-F79E-7B5D-AD8A6A324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26BF8-DFAC-751C-45B9-692495C7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82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73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962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084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39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03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1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B6AD-1B27-EBD1-07BA-96285897F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5AAE-6478-C17C-801D-2BE4EFCD7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588E4-F858-2CF1-CC04-E754C3ACC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54632-E78E-3C1E-3729-8A921D7A73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68B0-1032-6DE8-B7FD-BE89725D3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5E20-7655-AD1D-77D3-6B8B0F28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5C2BB-309A-8B37-71F7-3156F66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F2CD2-202A-BAAA-7A68-3A98999676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3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E88AB-6932-E7AF-8849-08572160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958D1-BC68-82B2-628F-247FFCF5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7D9AE-4CA5-2126-A540-C58B86ECB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A5870-18A9-5FDE-9AF5-9952EEBE0C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6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DA09-4D2B-367D-2722-800D7E11F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C9D88-7AF8-FB47-160D-4E6263D3B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6125-C2AC-96CC-81EA-A97941B68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E1960-9EAF-3363-9362-6E9CDA9CA4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88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3595-B526-1D1D-02D6-6A39D99DA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E538C-837D-0A6A-ECB1-A1FB14282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EC20F-1057-A5AA-F0D5-40A5926BA4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3F295-6AD5-C92B-E4DF-77041C971E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11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DDD6-9BC3-9FCF-C8D1-4802139DA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B04F8-E919-5B1F-667E-D91D1F075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7EEB4-B54F-957A-39A5-32C0B9C80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B082E-EE9C-8BB0-9CCC-ABB23496F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735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699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042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527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75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415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3CDA-3C47-927A-6C21-1BFE50A1A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7D4C8-219D-F259-F3A1-94EA75399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8C348-5EE0-DDB4-14BC-D19D5A084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53D27-20AF-3188-CC87-0710A97996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5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317B-0E3B-E8A8-F5EE-D6B7C014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431A-E86D-AE97-009B-25F3EB489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EFB1A-2C54-CE26-2B14-7CE5A6F3B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34C1C-9370-7562-7C91-69A506C634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5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64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844BE-69E7-9562-112B-DDF9607EB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88E22-B249-56F6-70D3-C378CB694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7AAD5-2849-E78A-9786-AD2F34359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502206-80A3-9D09-E635-F9C63BC369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689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2AFF-1C07-D56A-4CE7-80C430534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AADE0-0878-A4F0-DEA2-B50504E59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0F442-FD37-40A3-D8DA-30E1C05D38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C50DA-5C2E-7FA6-7DF3-E34E2BD4A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4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5DB8-3858-3D3F-238C-AEA0464B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95E8-2CA3-C0B1-7CF0-FE1144C0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D13D-6317-30F3-0FA1-48CC0D9EF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B4099-3CB3-B1BA-890C-43CC39CDC2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82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E6D8-8D1E-84FE-1124-4B5AD837E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DC61D-7979-4C68-F8DD-A2DCB9BE4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E7316-1546-9130-F373-B5124B5E21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001AD-70B1-060C-6F02-454CB1378B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24.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24.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80.png"/><Relationship Id="rId21" Type="http://schemas.openxmlformats.org/officeDocument/2006/relationships/image" Target="NULL"/><Relationship Id="rId42" Type="http://schemas.openxmlformats.org/officeDocument/2006/relationships/image" Target="NULL"/><Relationship Id="rId47" Type="http://schemas.openxmlformats.org/officeDocument/2006/relationships/customXml" Target="../ink/ink6.xml"/><Relationship Id="rId7" Type="http://schemas.openxmlformats.org/officeDocument/2006/relationships/image" Target="NULL"/><Relationship Id="rId12" Type="http://schemas.openxmlformats.org/officeDocument/2006/relationships/customXml" Target="../ink/ink3.xml"/><Relationship Id="rId46" Type="http://schemas.openxmlformats.org/officeDocument/2006/relationships/image" Target="NULL"/><Relationship Id="rId2" Type="http://schemas.openxmlformats.org/officeDocument/2006/relationships/image" Target="../media/image271.png"/><Relationship Id="rId41"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NULL"/><Relationship Id="rId40" Type="http://schemas.openxmlformats.org/officeDocument/2006/relationships/image" Target="NULL"/><Relationship Id="rId45" Type="http://schemas.openxmlformats.org/officeDocument/2006/relationships/customXml" Target="../ink/ink5.xml"/><Relationship Id="rId5" Type="http://schemas.openxmlformats.org/officeDocument/2006/relationships/image" Target="../media/image300.png"/><Relationship Id="rId44" Type="http://schemas.openxmlformats.org/officeDocument/2006/relationships/image" Target="NULL"/><Relationship Id="rId4" Type="http://schemas.openxmlformats.org/officeDocument/2006/relationships/image" Target="../media/image291.png"/><Relationship Id="rId22" Type="http://schemas.openxmlformats.org/officeDocument/2006/relationships/customXml" Target="../ink/ink4.xml"/><Relationship Id="rId43" Type="http://schemas.openxmlformats.org/officeDocument/2006/relationships/image" Target="NULL"/><Relationship Id="rId48"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fontScale="90000"/>
          </a:bodyPr>
          <a:lstStyle/>
          <a:p>
            <a:r>
              <a:rPr lang="en-US" dirty="0">
                <a:solidFill>
                  <a:srgbClr val="C00000"/>
                </a:solidFill>
              </a:rPr>
              <a:t>Lifting Linear Sketches: Optimal Bounds and Adversarial Robustness </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2800" dirty="0"/>
                  <a:t>In the streaming model, the entries of </a:t>
                </a:r>
                <a14:m>
                  <m:oMath xmlns:m="http://schemas.openxmlformats.org/officeDocument/2006/math">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 </m:t>
                    </m:r>
                  </m:oMath>
                </a14:m>
                <a:r>
                  <a:rPr lang="en-US" sz="2800" dirty="0"/>
                  <a:t>should be </a:t>
                </a:r>
                <a:r>
                  <a:rPr lang="en-US" sz="2800" dirty="0">
                    <a:solidFill>
                      <a:srgbClr val="C00000"/>
                    </a:solidFill>
                  </a:rPr>
                  <a:t>poly(</a:t>
                </a:r>
                <a:r>
                  <a:rPr lang="en-US" sz="2800" i="1" dirty="0">
                    <a:solidFill>
                      <a:srgbClr val="C00000"/>
                    </a:solidFill>
                  </a:rPr>
                  <a:t>n</a:t>
                </a:r>
                <a:r>
                  <a:rPr lang="en-US" sz="2800" dirty="0">
                    <a:solidFill>
                      <a:srgbClr val="C00000"/>
                    </a:solidFill>
                  </a:rPr>
                  <a:t>)</a:t>
                </a:r>
                <a:r>
                  <a:rPr lang="en-US" sz="2800" dirty="0"/>
                  <a:t> bounded integers</a:t>
                </a:r>
              </a:p>
              <a:p>
                <a:pPr lvl="1">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[LNW14, AHLW16]</a:t>
                </a:r>
              </a:p>
              <a:p>
                <a:pPr>
                  <a:buClr>
                    <a:schemeClr val="tx1"/>
                  </a:buClr>
                </a:pPr>
                <a:endParaRPr lang="en-US" sz="3200" dirty="0">
                  <a:solidFill>
                    <a:srgbClr val="0070C0"/>
                  </a:solidFill>
                </a:endParaRPr>
              </a:p>
            </p:txBody>
          </p:sp>
        </mc:Choice>
        <mc:Fallback xmlns="">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1313"/>
                </a:stretch>
              </a:blipFill>
            </p:spPr>
            <p:txBody>
              <a:bodyPr/>
              <a:lstStyle/>
              <a:p>
                <a:r>
                  <a:rPr lang="en-US">
                    <a:noFill/>
                  </a:rPr>
                  <a:t> </a:t>
                </a:r>
              </a:p>
            </p:txBody>
          </p:sp>
        </mc:Fallback>
      </mc:AlternateContent>
    </p:spTree>
    <p:extLst>
      <p:ext uri="{BB962C8B-B14F-4D97-AF65-F5344CB8AC3E}">
        <p14:creationId xmlns:p14="http://schemas.microsoft.com/office/powerpoint/2010/main" val="99394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AD23-82B9-1D02-3FA4-5F85FE3A1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3BB16-ADC3-2123-01D0-06BC415C9DE1}"/>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619D4D-CE1A-4ADE-0F00-1084734C9F15}"/>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a:t>
                </a:r>
                <a:r>
                  <a:rPr lang="en-US" sz="3200" dirty="0"/>
                  <a:t>: for a given task, how many rows </a:t>
                </a:r>
                <a:r>
                  <a:rPr lang="en-US" altLang="zh-CN" sz="3200" dirty="0"/>
                  <a:t>do</a:t>
                </a:r>
                <a:r>
                  <a:rPr lang="en-US" sz="3200" dirty="0"/>
                  <a:t>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need to have?</a:t>
                </a:r>
              </a:p>
              <a:p>
                <a:pPr marL="0" indent="0">
                  <a:buClr>
                    <a:schemeClr val="tx1"/>
                  </a:buClr>
                  <a:buNone/>
                </a:pPr>
                <a:endParaRPr lang="en-US" sz="3200" dirty="0">
                  <a:solidFill>
                    <a:schemeClr val="accent1"/>
                  </a:solidFill>
                </a:endParaRP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endParaRPr lang="en-US" sz="3200" dirty="0"/>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9619D4D-CE1A-4ADE-0F00-1084734C9F15}"/>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801" r="-629"/>
                </a:stretch>
              </a:blipFill>
            </p:spPr>
            <p:txBody>
              <a:bodyPr/>
              <a:lstStyle/>
              <a:p>
                <a:r>
                  <a:rPr lang="en-US">
                    <a:noFill/>
                  </a:rPr>
                  <a:t> </a:t>
                </a:r>
              </a:p>
            </p:txBody>
          </p:sp>
        </mc:Fallback>
      </mc:AlternateContent>
    </p:spTree>
    <p:extLst>
      <p:ext uri="{BB962C8B-B14F-4D97-AF65-F5344CB8AC3E}">
        <p14:creationId xmlns:p14="http://schemas.microsoft.com/office/powerpoint/2010/main" val="9585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821B-F751-FD43-F988-192F15C49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B2D65-1121-21DC-6F75-9EF48FB545D0}"/>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AFE125-C26D-69BF-404C-A99CE5B77F44}"/>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 </a:t>
                </a:r>
                <a:r>
                  <a:rPr lang="en-US" sz="3200" dirty="0"/>
                  <a:t>are fundamental to our understanding of the hardness of streaming problems.</a:t>
                </a:r>
              </a:p>
              <a:p>
                <a:pPr>
                  <a:buClr>
                    <a:schemeClr val="tx1"/>
                  </a:buClr>
                </a:pPr>
                <a:endParaRPr lang="en-US" sz="3200" dirty="0"/>
              </a:p>
              <a:p>
                <a:pPr>
                  <a:buClr>
                    <a:schemeClr val="tx1"/>
                  </a:buClr>
                </a:pPr>
                <a:r>
                  <a:rPr lang="en-US" sz="3200" dirty="0"/>
                  <a:t>A popular method is to define two “hard” distribution</a:t>
                </a:r>
                <a:r>
                  <a:rPr lang="en-US" altLang="zh-CN" sz="3200" dirty="0"/>
                  <a:t>s</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0" smtClean="0">
                        <a:solidFill>
                          <a:srgbClr val="C00000"/>
                        </a:solidFill>
                        <a:latin typeface="Cambria Math" panose="02040503050406030204" pitchFamily="18" charset="0"/>
                      </a:rPr>
                      <m:t> </m:t>
                    </m:r>
                  </m:oMath>
                </a14:m>
                <a:r>
                  <a:rPr lang="en-US" sz="3200" dirty="0"/>
                  <a:t>that exhibit a desired gap for the problem of interest</a:t>
                </a:r>
              </a:p>
              <a:p>
                <a:pPr>
                  <a:buClr>
                    <a:schemeClr val="tx1"/>
                  </a:buClr>
                </a:pPr>
                <a:endParaRPr lang="en-US" sz="3200" dirty="0"/>
              </a:p>
              <a:p>
                <a:pPr>
                  <a:buClr>
                    <a:schemeClr val="tx1"/>
                  </a:buClr>
                </a:pPr>
                <a:r>
                  <a:rPr lang="en-US" sz="3200" dirty="0"/>
                  <a:t>Then show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𝐴𝑦</m:t>
                        </m:r>
                      </m:e>
                    </m:d>
                  </m:oMath>
                </a14:m>
                <a:r>
                  <a:rPr lang="en-US" sz="3200" dirty="0"/>
                  <a:t> is small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oMath>
                </a14:m>
                <a:r>
                  <a:rPr lang="en-US" sz="3200" dirty="0"/>
                  <a:t> when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at most</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a:t>
                </a:r>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9CAFE125-C26D-69BF-404C-A99CE5B77F44}"/>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941" r="-2057"/>
                </a:stretch>
              </a:blipFill>
            </p:spPr>
            <p:txBody>
              <a:bodyPr/>
              <a:lstStyle/>
              <a:p>
                <a:r>
                  <a:rPr lang="en-US">
                    <a:noFill/>
                  </a:rPr>
                  <a:t> </a:t>
                </a:r>
              </a:p>
            </p:txBody>
          </p:sp>
        </mc:Fallback>
      </mc:AlternateContent>
    </p:spTree>
    <p:extLst>
      <p:ext uri="{BB962C8B-B14F-4D97-AF65-F5344CB8AC3E}">
        <p14:creationId xmlns:p14="http://schemas.microsoft.com/office/powerpoint/2010/main" val="28633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1E29-6A42-E629-A382-6077B40E2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5AC57-4D9A-A9D9-5247-58043B915EAD}"/>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1A62A-C869-FCB1-8EDE-AC4509EA20F0}"/>
                  </a:ext>
                </a:extLst>
              </p:cNvPr>
              <p:cNvSpPr>
                <a:spLocks noGrp="1"/>
              </p:cNvSpPr>
              <p:nvPr>
                <p:ph idx="1"/>
              </p:nvPr>
            </p:nvSpPr>
            <p:spPr>
              <a:xfrm>
                <a:off x="457200" y="1825624"/>
                <a:ext cx="11259403" cy="4827659"/>
              </a:xfrm>
            </p:spPr>
            <p:txBody>
              <a:bodyPr>
                <a:normAutofit fontScale="92500" lnSpcReduction="20000"/>
              </a:bodyPr>
              <a:lstStyle/>
              <a:p>
                <a:pPr>
                  <a:buClr>
                    <a:schemeClr val="tx1"/>
                  </a:buClr>
                </a:pPr>
                <a:r>
                  <a:rPr lang="en-US" sz="3200" dirty="0">
                    <a:solidFill>
                      <a:srgbClr val="00B050"/>
                    </a:solidFill>
                  </a:rPr>
                  <a:t>A simple example</a:t>
                </a:r>
                <a:r>
                  <a:rPr lang="en-US" sz="3200" dirty="0"/>
                  <a:t>: consider the problem of estimating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a:buClr>
                    <a:schemeClr val="tx1"/>
                  </a:buClr>
                </a:pPr>
                <a:endParaRPr lang="en-US" sz="3200" b="0" i="1" dirty="0">
                  <a:solidFill>
                    <a:srgbClr val="C00000"/>
                  </a:solidFill>
                  <a:latin typeface="Cambria Math" panose="02040503050406030204" pitchFamily="18" charset="0"/>
                </a:endParaRPr>
              </a:p>
              <a:p>
                <a:pPr>
                  <a:buClr>
                    <a:schemeClr val="tx1"/>
                  </a:buClr>
                </a:pP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r>
                      <a:rPr lang="en-US" sz="3200" b="0" i="1" smtClean="0">
                        <a:solidFill>
                          <a:srgbClr val="C00000"/>
                        </a:solidFill>
                        <a:latin typeface="Cambria Math" panose="02040503050406030204" pitchFamily="18" charset="0"/>
                      </a:rPr>
                      <m:t>)</m:t>
                    </m:r>
                  </m:oMath>
                </a14:m>
                <a:r>
                  <a:rPr lang="en-US" sz="3200" dirty="0"/>
                  <a:t> for a Gaussian distribution with mean zero and identity covariance, and</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e>
                    </m:d>
                  </m:oMath>
                </a14:m>
                <a:r>
                  <a:rPr lang="en-US" sz="3200" dirty="0"/>
                  <a:t> .</a:t>
                </a:r>
              </a:p>
              <a:p>
                <a:pPr>
                  <a:buClr>
                    <a:schemeClr val="tx1"/>
                  </a:buClr>
                </a:pPr>
                <a:endParaRPr lang="en-US" sz="3200" dirty="0"/>
              </a:p>
              <a:p>
                <a:pPr>
                  <a:buClr>
                    <a:schemeClr val="tx1"/>
                  </a:buClr>
                </a:pPr>
                <a:r>
                  <a:rPr lang="en-US" sz="3200" dirty="0"/>
                  <a:t>Without loss of generality, assume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orthonormal rows</a:t>
                </a:r>
              </a:p>
              <a:p>
                <a:pPr>
                  <a:buClr>
                    <a:schemeClr val="tx1"/>
                  </a:buClr>
                </a:pPr>
                <a:endParaRPr lang="en-US" sz="3200" dirty="0"/>
              </a:p>
              <a:p>
                <a:pPr>
                  <a:buClr>
                    <a:schemeClr val="tx1"/>
                  </a:buClr>
                </a:pPr>
                <a:r>
                  <a:rPr lang="en-US" sz="3200" dirty="0"/>
                  <a:t>If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r>
                  <a:rPr lang="en-US" altLang="zh-CN" sz="3200" dirty="0"/>
                  <a:t>while if</a:t>
                </a:r>
                <a:r>
                  <a:rPr lang="en-US" sz="3200" b="0" dirty="0">
                    <a:solidFill>
                      <a:srgbClr val="C00000"/>
                    </a:solidFill>
                  </a:rPr>
                  <a:t> </a:t>
                </a:r>
                <a14:m>
                  <m:oMath xmlns:m="http://schemas.openxmlformats.org/officeDocument/2006/math">
                    <m:r>
                      <a:rPr lang="en-US" altLang="zh-CN" sz="3200" i="1" dirty="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p>
              <a:p>
                <a:pPr>
                  <a:buClr>
                    <a:schemeClr val="tx1"/>
                  </a:buClr>
                </a:pPr>
                <a:endParaRPr lang="en-US" sz="3200" dirty="0"/>
              </a:p>
              <a:p>
                <a:pPr>
                  <a:buClr>
                    <a:schemeClr val="tx1"/>
                  </a:buClr>
                </a:pPr>
                <a:r>
                  <a:rPr lang="en-US" sz="3200" dirty="0"/>
                  <a:t>Using standard results on the number of samples needed to distinguish two normal distributions: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m:rPr>
                        <m:sty m:val="p"/>
                      </m:rPr>
                      <a:rPr lang="en-US" sz="3200" b="0" i="1" smtClean="0">
                        <a:solidFill>
                          <a:srgbClr val="C00000"/>
                        </a:solidFill>
                        <a:latin typeface="Cambria Math" panose="02040503050406030204" pitchFamily="18" charset="0"/>
                      </a:rPr>
                      <m:t>log</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13B1A62A-C869-FCB1-8EDE-AC4509EA20F0}"/>
                  </a:ext>
                </a:extLst>
              </p:cNvPr>
              <p:cNvSpPr>
                <a:spLocks noGrp="1" noRot="1" noChangeAspect="1" noMove="1" noResize="1" noEditPoints="1" noAdjustHandles="1" noChangeArrowheads="1" noChangeShapeType="1" noTextEdit="1"/>
              </p:cNvSpPr>
              <p:nvPr>
                <p:ph idx="1"/>
              </p:nvPr>
            </p:nvSpPr>
            <p:spPr>
              <a:xfrm>
                <a:off x="457200" y="1825624"/>
                <a:ext cx="11259403" cy="4827659"/>
              </a:xfrm>
              <a:blipFill>
                <a:blip r:embed="rId3"/>
                <a:stretch>
                  <a:fillRect l="-1083" t="-4040" r="-2003" b="-253"/>
                </a:stretch>
              </a:blipFill>
            </p:spPr>
            <p:txBody>
              <a:bodyPr/>
              <a:lstStyle/>
              <a:p>
                <a:r>
                  <a:rPr lang="en-US">
                    <a:noFill/>
                  </a:rPr>
                  <a:t> </a:t>
                </a:r>
              </a:p>
            </p:txBody>
          </p:sp>
        </mc:Fallback>
      </mc:AlternateContent>
    </p:spTree>
    <p:extLst>
      <p:ext uri="{BB962C8B-B14F-4D97-AF65-F5344CB8AC3E}">
        <p14:creationId xmlns:p14="http://schemas.microsoft.com/office/powerpoint/2010/main" val="65826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6EA6-5A02-E21C-45A8-B2AA24EA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712FD-E7AE-1B0E-FF14-188BBDCCB384}"/>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117F3-3607-FDE5-9D00-C25B5DD0FF9B}"/>
                  </a:ext>
                </a:extLst>
              </p:cNvPr>
              <p:cNvSpPr>
                <a:spLocks noGrp="1"/>
              </p:cNvSpPr>
              <p:nvPr>
                <p:ph idx="1"/>
              </p:nvPr>
            </p:nvSpPr>
            <p:spPr>
              <a:xfrm>
                <a:off x="838198" y="1825624"/>
                <a:ext cx="10392509" cy="4809637"/>
              </a:xfrm>
            </p:spPr>
            <p:txBody>
              <a:bodyPr>
                <a:noAutofit/>
              </a:bodyPr>
              <a:lstStyle/>
              <a:p>
                <a:pPr>
                  <a:buClr>
                    <a:schemeClr val="tx1"/>
                  </a:buClr>
                </a:pPr>
                <a:r>
                  <a:rPr lang="en-US" sz="3000" dirty="0"/>
                  <a:t>These techniques imply lower bounds for:</a:t>
                </a:r>
              </a:p>
              <a:p>
                <a:pPr lvl="1">
                  <a:buClr>
                    <a:schemeClr val="tx1"/>
                  </a:buClr>
                </a:pP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ℓ</m:t>
                        </m:r>
                      </m:e>
                      <m:sub>
                        <m:r>
                          <a:rPr lang="en-US" sz="3000" b="0" i="1" smtClean="0">
                            <a:solidFill>
                              <a:srgbClr val="C00000"/>
                            </a:solidFill>
                            <a:latin typeface="Cambria Math" panose="02040503050406030204" pitchFamily="18" charset="0"/>
                          </a:rPr>
                          <m:t>𝑝</m:t>
                        </m:r>
                      </m:sub>
                    </m:sSub>
                  </m:oMath>
                </a14:m>
                <a:r>
                  <a:rPr lang="en-US" sz="3000" dirty="0">
                    <a:solidFill>
                      <a:srgbClr val="C00000"/>
                    </a:solidFill>
                  </a:rPr>
                  <a:t> </a:t>
                </a:r>
                <a:r>
                  <a:rPr lang="en-US" sz="3000" dirty="0"/>
                  <a:t>estimation</a:t>
                </a:r>
                <a:r>
                  <a:rPr lang="en-US" sz="3000" dirty="0">
                    <a:solidFill>
                      <a:srgbClr val="0070C0"/>
                    </a:solidFill>
                  </a:rPr>
                  <a:t> [GW18]</a:t>
                </a:r>
              </a:p>
              <a:p>
                <a:pPr lvl="1">
                  <a:buClr>
                    <a:schemeClr val="tx1"/>
                  </a:buClr>
                </a:pPr>
                <a:r>
                  <a:rPr lang="en-US" sz="3000" dirty="0"/>
                  <a:t>Compressed sensing </a:t>
                </a:r>
                <a:r>
                  <a:rPr lang="en-US" sz="3000" dirty="0">
                    <a:solidFill>
                      <a:srgbClr val="0070C0"/>
                    </a:solidFill>
                  </a:rPr>
                  <a:t>[PW11, PW13]</a:t>
                </a:r>
              </a:p>
              <a:p>
                <a:pPr lvl="1">
                  <a:buClr>
                    <a:schemeClr val="tx1"/>
                  </a:buClr>
                </a:pPr>
                <a:r>
                  <a:rPr lang="en-US" sz="3000" dirty="0"/>
                  <a:t>Eigenvalue estimation and PSD testing</a:t>
                </a:r>
                <a:r>
                  <a:rPr lang="en-US" sz="3000" dirty="0">
                    <a:solidFill>
                      <a:srgbClr val="0070C0"/>
                    </a:solidFill>
                  </a:rPr>
                  <a:t> [NSW22, PW23]</a:t>
                </a:r>
              </a:p>
              <a:p>
                <a:pPr lvl="1">
                  <a:buClr>
                    <a:schemeClr val="tx1"/>
                  </a:buClr>
                </a:pPr>
                <a:r>
                  <a:rPr lang="nl-NL" sz="3000" dirty="0"/>
                  <a:t>Operator norm and Ky Fan norm</a:t>
                </a:r>
                <a:r>
                  <a:rPr lang="en-US" sz="3000" dirty="0">
                    <a:solidFill>
                      <a:srgbClr val="0070C0"/>
                    </a:solidFill>
                  </a:rPr>
                  <a:t> [LW16]</a:t>
                </a:r>
              </a:p>
              <a:p>
                <a:pPr lvl="1">
                  <a:buClr>
                    <a:schemeClr val="tx1"/>
                  </a:buClr>
                </a:pPr>
                <a:r>
                  <a:rPr lang="en-US" sz="3000" dirty="0"/>
                  <a:t>Norm estimation for </a:t>
                </a:r>
                <a:r>
                  <a:rPr lang="en-US" sz="3000" dirty="0" err="1"/>
                  <a:t>adversarially</a:t>
                </a:r>
                <a:r>
                  <a:rPr lang="en-US" sz="3000" dirty="0"/>
                  <a:t> robust streaming algorithms</a:t>
                </a:r>
                <a:r>
                  <a:rPr lang="en-US" sz="3000" dirty="0">
                    <a:solidFill>
                      <a:srgbClr val="0070C0"/>
                    </a:solidFill>
                  </a:rPr>
                  <a:t> [HW13]</a:t>
                </a:r>
                <a:endParaRPr lang="en-US" sz="3000" dirty="0"/>
              </a:p>
              <a:p>
                <a:pPr>
                  <a:buClr>
                    <a:schemeClr val="tx1"/>
                  </a:buClr>
                </a:pPr>
                <a:r>
                  <a:rPr lang="en-US" sz="3000" dirty="0"/>
                  <a:t>The distributions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1</m:t>
                        </m:r>
                      </m:sub>
                    </m:sSub>
                  </m:oMath>
                </a14:m>
                <a:r>
                  <a:rPr lang="en-US" sz="3000" dirty="0">
                    <a:solidFill>
                      <a:srgbClr val="00B050"/>
                    </a:solidFill>
                  </a:rPr>
                  <a:t> </a:t>
                </a:r>
                <a:r>
                  <a:rPr lang="en-US" sz="3000" dirty="0"/>
                  <a:t>and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2</m:t>
                        </m:r>
                      </m:sub>
                    </m:sSub>
                    <m:r>
                      <a:rPr lang="en-US" sz="3000" b="0" i="0" smtClean="0">
                        <a:solidFill>
                          <a:srgbClr val="C00000"/>
                        </a:solidFill>
                        <a:latin typeface="Cambria Math" panose="02040503050406030204" pitchFamily="18" charset="0"/>
                      </a:rPr>
                      <m:t> </m:t>
                    </m:r>
                  </m:oMath>
                </a14:m>
                <a:r>
                  <a:rPr lang="en-US" sz="3000" dirty="0"/>
                  <a:t>are often chosen to be multivariate Gaussians (or somewhat “near” Gaussian), to utilize </a:t>
                </a:r>
                <a:r>
                  <a:rPr lang="en-US" sz="3000" dirty="0">
                    <a:solidFill>
                      <a:srgbClr val="00B050"/>
                    </a:solidFill>
                  </a:rPr>
                  <a:t>rotational invariance</a:t>
                </a:r>
                <a:endParaRPr lang="en-US" sz="3000" dirty="0"/>
              </a:p>
            </p:txBody>
          </p:sp>
        </mc:Choice>
        <mc:Fallback xmlns="">
          <p:sp>
            <p:nvSpPr>
              <p:cNvPr id="3" name="Content Placeholder 2">
                <a:extLst>
                  <a:ext uri="{FF2B5EF4-FFF2-40B4-BE49-F238E27FC236}">
                    <a16:creationId xmlns:a16="http://schemas.microsoft.com/office/drawing/2014/main" id="{091117F3-3607-FDE5-9D00-C25B5DD0FF9B}"/>
                  </a:ext>
                </a:extLst>
              </p:cNvPr>
              <p:cNvSpPr>
                <a:spLocks noGrp="1" noRot="1" noChangeAspect="1" noMove="1" noResize="1" noEditPoints="1" noAdjustHandles="1" noChangeArrowheads="1" noChangeShapeType="1" noTextEdit="1"/>
              </p:cNvSpPr>
              <p:nvPr>
                <p:ph idx="1"/>
              </p:nvPr>
            </p:nvSpPr>
            <p:spPr>
              <a:xfrm>
                <a:off x="838198" y="1825624"/>
                <a:ext cx="10392509" cy="4809637"/>
              </a:xfrm>
              <a:blipFill>
                <a:blip r:embed="rId3"/>
                <a:stretch>
                  <a:fillRect l="-1173" t="-2535" r="-997" b="-1394"/>
                </a:stretch>
              </a:blipFill>
            </p:spPr>
            <p:txBody>
              <a:bodyPr/>
              <a:lstStyle/>
              <a:p>
                <a:r>
                  <a:rPr lang="en-US">
                    <a:noFill/>
                  </a:rPr>
                  <a:t> </a:t>
                </a:r>
              </a:p>
            </p:txBody>
          </p:sp>
        </mc:Fallback>
      </mc:AlternateContent>
    </p:spTree>
    <p:extLst>
      <p:ext uri="{BB962C8B-B14F-4D97-AF65-F5344CB8AC3E}">
        <p14:creationId xmlns:p14="http://schemas.microsoft.com/office/powerpoint/2010/main" val="34573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C83F-846B-6B2A-8641-291FE7A8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CE43F-9DD2-92C0-A4C8-3039047BC3F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4F80B1-1656-08B7-2367-233D38A7B2DE}"/>
                  </a:ext>
                </a:extLst>
              </p:cNvPr>
              <p:cNvSpPr>
                <a:spLocks noGrp="1"/>
              </p:cNvSpPr>
              <p:nvPr>
                <p:ph idx="1"/>
              </p:nvPr>
            </p:nvSpPr>
            <p:spPr>
              <a:xfrm>
                <a:off x="838199" y="1825624"/>
                <a:ext cx="10363202" cy="4914809"/>
              </a:xfrm>
            </p:spPr>
            <p:txBody>
              <a:bodyPr>
                <a:normAutofit fontScale="92500" lnSpcReduction="10000"/>
              </a:bodyPr>
              <a:lstStyle/>
              <a:p>
                <a:pPr>
                  <a:buClr>
                    <a:schemeClr val="tx1"/>
                  </a:buClr>
                </a:pPr>
                <a:r>
                  <a:rPr lang="en-US" sz="3200" dirty="0">
                    <a:solidFill>
                      <a:srgbClr val="00B050"/>
                    </a:solidFill>
                  </a:rPr>
                  <a:t>Drawback of these lower bounds</a:t>
                </a:r>
                <a:r>
                  <a:rPr lang="en-US" sz="3200" dirty="0"/>
                  <a:t>: they require the entries of the input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to be real-valued as well</a:t>
                </a:r>
                <a:endParaRPr lang="en-US" sz="3200" b="0" i="1" dirty="0">
                  <a:solidFill>
                    <a:srgbClr val="C00000"/>
                  </a:solidFill>
                  <a:latin typeface="Cambria Math" panose="02040503050406030204" pitchFamily="18" charset="0"/>
                </a:endParaRPr>
              </a:p>
              <a:p>
                <a:pPr lvl="1">
                  <a:buClr>
                    <a:schemeClr val="tx1"/>
                  </a:buClr>
                </a:pPr>
                <a:r>
                  <a:rPr lang="en-US" sz="3000" dirty="0"/>
                  <a:t>This is inherent: if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has entries with finite bit complexity, we could use large enough precision entries in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exactly recover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from</a:t>
                </a:r>
                <a:r>
                  <a:rPr lang="en-US" sz="3000" b="0" dirty="0">
                    <a:solidFill>
                      <a:srgbClr val="C00000"/>
                    </a:solidFill>
                  </a:rPr>
                  <a:t> </a:t>
                </a:r>
                <a14:m>
                  <m:oMath xmlns:m="http://schemas.openxmlformats.org/officeDocument/2006/math">
                    <m:r>
                      <a:rPr lang="en-US" sz="3000" b="0" i="1" smtClean="0">
                        <a:solidFill>
                          <a:srgbClr val="C00000"/>
                        </a:solidFill>
                        <a:latin typeface="Cambria Math" panose="02040503050406030204" pitchFamily="18" charset="0"/>
                      </a:rPr>
                      <m:t>𝐴𝑥</m:t>
                    </m:r>
                  </m:oMath>
                </a14:m>
                <a:endParaRPr lang="en-US" sz="3000" dirty="0"/>
              </a:p>
              <a:p>
                <a:pPr lvl="1">
                  <a:buClr>
                    <a:schemeClr val="tx1"/>
                  </a:buClr>
                </a:pPr>
                <a:endParaRPr lang="en-US" sz="2800" dirty="0"/>
              </a:p>
              <a:p>
                <a:pPr>
                  <a:buClr>
                    <a:schemeClr val="tx1"/>
                  </a:buClr>
                </a:pPr>
                <a:r>
                  <a:rPr lang="en-US" sz="3200" dirty="0"/>
                  <a:t>The streaming model is defined on a stream of additive updates to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with finite precision</a:t>
                </a:r>
              </a:p>
              <a:p>
                <a:pPr>
                  <a:buClr>
                    <a:schemeClr val="tx1"/>
                  </a:buClr>
                </a:pPr>
                <a:endParaRPr lang="en-US" sz="3200" dirty="0"/>
              </a:p>
              <a:p>
                <a:pPr>
                  <a:buClr>
                    <a:schemeClr val="tx1"/>
                  </a:buClr>
                </a:pPr>
                <a:r>
                  <a:rPr lang="en-US" sz="3200" dirty="0"/>
                  <a:t>These issues mean that none of the above lower bounds actually apply to the data stream model</a:t>
                </a:r>
              </a:p>
            </p:txBody>
          </p:sp>
        </mc:Choice>
        <mc:Fallback xmlns="">
          <p:sp>
            <p:nvSpPr>
              <p:cNvPr id="3" name="Content Placeholder 2">
                <a:extLst>
                  <a:ext uri="{FF2B5EF4-FFF2-40B4-BE49-F238E27FC236}">
                    <a16:creationId xmlns:a16="http://schemas.microsoft.com/office/drawing/2014/main" id="{084F80B1-1656-08B7-2367-233D38A7B2DE}"/>
                  </a:ext>
                </a:extLst>
              </p:cNvPr>
              <p:cNvSpPr>
                <a:spLocks noGrp="1" noRot="1" noChangeAspect="1" noMove="1" noResize="1" noEditPoints="1" noAdjustHandles="1" noChangeArrowheads="1" noChangeShapeType="1" noTextEdit="1"/>
              </p:cNvSpPr>
              <p:nvPr>
                <p:ph idx="1"/>
              </p:nvPr>
            </p:nvSpPr>
            <p:spPr>
              <a:xfrm>
                <a:off x="838199" y="1825624"/>
                <a:ext cx="10363202" cy="4914809"/>
              </a:xfrm>
              <a:blipFill>
                <a:blip r:embed="rId3"/>
                <a:stretch>
                  <a:fillRect l="-1176" t="-3222" r="-1881"/>
                </a:stretch>
              </a:blipFill>
            </p:spPr>
            <p:txBody>
              <a:bodyPr/>
              <a:lstStyle/>
              <a:p>
                <a:r>
                  <a:rPr lang="en-US">
                    <a:noFill/>
                  </a:rPr>
                  <a:t> </a:t>
                </a:r>
              </a:p>
            </p:txBody>
          </p:sp>
        </mc:Fallback>
      </mc:AlternateContent>
    </p:spTree>
    <p:extLst>
      <p:ext uri="{BB962C8B-B14F-4D97-AF65-F5344CB8AC3E}">
        <p14:creationId xmlns:p14="http://schemas.microsoft.com/office/powerpoint/2010/main" val="11067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E2FAC-5CEE-3C5E-515A-EF53C57B6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AE381-0181-9E89-1B98-1F5081BFEF6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13D4C-08F8-3563-0852-BE5AA2E30610}"/>
                  </a:ext>
                </a:extLst>
              </p:cNvPr>
              <p:cNvSpPr>
                <a:spLocks noGrp="1"/>
              </p:cNvSpPr>
              <p:nvPr>
                <p:ph idx="1"/>
              </p:nvPr>
            </p:nvSpPr>
            <p:spPr>
              <a:xfrm>
                <a:off x="838200" y="1212165"/>
                <a:ext cx="10363202" cy="5280709"/>
              </a:xfrm>
            </p:spPr>
            <p:txBody>
              <a:bodyPr>
                <a:normAutofit/>
              </a:bodyPr>
              <a:lstStyle/>
              <a:p>
                <a:pPr marL="0" indent="0">
                  <a:buClr>
                    <a:schemeClr val="tx1"/>
                  </a:buClr>
                  <a:buNone/>
                </a:pPr>
                <a:endParaRPr lang="en-US" sz="3200" dirty="0"/>
              </a:p>
              <a:p>
                <a:pPr>
                  <a:buClr>
                    <a:schemeClr val="tx1"/>
                  </a:buClr>
                </a:pPr>
                <a:r>
                  <a:rPr lang="en-US" sz="3200" dirty="0"/>
                  <a:t>This issue has persisted in the literature for several years</a:t>
                </a:r>
              </a:p>
              <a:p>
                <a:pPr>
                  <a:buClr>
                    <a:schemeClr val="tx1"/>
                  </a:buClr>
                </a:pPr>
                <a:endParaRPr lang="en-US" sz="3200" dirty="0"/>
              </a:p>
              <a:p>
                <a:pPr>
                  <a:buClr>
                    <a:schemeClr val="tx1"/>
                  </a:buClr>
                </a:pPr>
                <a:endParaRPr lang="en-US" sz="3200" dirty="0"/>
              </a:p>
              <a:p>
                <a:pPr>
                  <a:buClr>
                    <a:schemeClr val="tx1"/>
                  </a:buClr>
                </a:pPr>
                <a:r>
                  <a:rPr lang="en-US" sz="3200" dirty="0"/>
                  <a:t>Most of the known discrete lower bounds were obtained via other approaches (e.g., communication complexity)</a:t>
                </a:r>
              </a:p>
              <a:p>
                <a:pPr lvl="1">
                  <a:buClr>
                    <a:schemeClr val="tx1"/>
                  </a:buClr>
                </a:pPr>
                <a:r>
                  <a:rPr lang="en-US" sz="3200" dirty="0"/>
                  <a:t>Transfer to discrete linear sketch dimension lower bound by dividing by an</a:t>
                </a:r>
                <a:r>
                  <a:rPr lang="en-US" sz="3200" dirty="0">
                    <a:solidFill>
                      <a:srgbClr val="C00000"/>
                    </a:solidFill>
                  </a:rPr>
                  <a:t> </a:t>
                </a:r>
                <a14:m>
                  <m:oMath xmlns:m="http://schemas.openxmlformats.org/officeDocument/2006/math">
                    <m:r>
                      <a:rPr lang="en-US" sz="3200" i="1" dirty="0" smtClean="0">
                        <a:solidFill>
                          <a:srgbClr val="C00000"/>
                        </a:solidFill>
                        <a:latin typeface="Cambria Math" panose="02040503050406030204" pitchFamily="18" charset="0"/>
                      </a:rPr>
                      <m:t>𝑂</m:t>
                    </m:r>
                    <m:r>
                      <a:rPr lang="en-US" sz="3200" b="0" i="0" dirty="0"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factor. </a:t>
                </a:r>
              </a:p>
              <a:p>
                <a:pPr lvl="1">
                  <a:buClr>
                    <a:schemeClr val="tx1"/>
                  </a:buClr>
                </a:pPr>
                <a:r>
                  <a:rPr lang="en-US" sz="3200" dirty="0"/>
                  <a:t>Can not get optimal bounds in several cases.</a:t>
                </a:r>
              </a:p>
            </p:txBody>
          </p:sp>
        </mc:Choice>
        <mc:Fallback xmlns="">
          <p:sp>
            <p:nvSpPr>
              <p:cNvPr id="3" name="Content Placeholder 2">
                <a:extLst>
                  <a:ext uri="{FF2B5EF4-FFF2-40B4-BE49-F238E27FC236}">
                    <a16:creationId xmlns:a16="http://schemas.microsoft.com/office/drawing/2014/main" id="{15E13D4C-08F8-3563-0852-BE5AA2E30610}"/>
                  </a:ext>
                </a:extLst>
              </p:cNvPr>
              <p:cNvSpPr>
                <a:spLocks noGrp="1" noRot="1" noChangeAspect="1" noMove="1" noResize="1" noEditPoints="1" noAdjustHandles="1" noChangeArrowheads="1" noChangeShapeType="1" noTextEdit="1"/>
              </p:cNvSpPr>
              <p:nvPr>
                <p:ph idx="1"/>
              </p:nvPr>
            </p:nvSpPr>
            <p:spPr>
              <a:xfrm>
                <a:off x="838200" y="1212165"/>
                <a:ext cx="10363202" cy="5280709"/>
              </a:xfrm>
              <a:blipFill>
                <a:blip r:embed="rId3"/>
                <a:stretch>
                  <a:fillRect l="-1353" r="-2235"/>
                </a:stretch>
              </a:blipFill>
            </p:spPr>
            <p:txBody>
              <a:bodyPr/>
              <a:lstStyle/>
              <a:p>
                <a:r>
                  <a:rPr lang="en-US">
                    <a:noFill/>
                  </a:rPr>
                  <a:t> </a:t>
                </a:r>
              </a:p>
            </p:txBody>
          </p:sp>
        </mc:Fallback>
      </mc:AlternateContent>
    </p:spTree>
    <p:extLst>
      <p:ext uri="{BB962C8B-B14F-4D97-AF65-F5344CB8AC3E}">
        <p14:creationId xmlns:p14="http://schemas.microsoft.com/office/powerpoint/2010/main" val="160651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E346-EB44-D106-E361-D7C9721B4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1AE7F-EA56-857F-4D66-8FFE520E0C84}"/>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BC87C91D-E130-CB0C-DA4E-97D14FDD5F7D}"/>
              </a:ext>
            </a:extLst>
          </p:cNvPr>
          <p:cNvSpPr>
            <a:spLocks noGrp="1"/>
          </p:cNvSpPr>
          <p:nvPr>
            <p:ph idx="1"/>
          </p:nvPr>
        </p:nvSpPr>
        <p:spPr>
          <a:xfrm>
            <a:off x="838200" y="1397732"/>
            <a:ext cx="10363202" cy="4979621"/>
          </a:xfrm>
        </p:spPr>
        <p:txBody>
          <a:bodyPr>
            <a:normAutofit lnSpcReduction="10000"/>
          </a:bodyPr>
          <a:lstStyle/>
          <a:p>
            <a:pPr marL="457200" lvl="1" indent="0">
              <a:buClr>
                <a:schemeClr val="tx1"/>
              </a:buClr>
              <a:buNone/>
            </a:pPr>
            <a:endParaRPr lang="en-US" sz="2800" dirty="0"/>
          </a:p>
          <a:p>
            <a:pPr>
              <a:buClr>
                <a:schemeClr val="tx1"/>
              </a:buClr>
            </a:pPr>
            <a:r>
              <a:rPr lang="en-US" sz="3200" dirty="0">
                <a:solidFill>
                  <a:srgbClr val="00B050"/>
                </a:solidFill>
              </a:rPr>
              <a:t>Idea</a:t>
            </a:r>
            <a:r>
              <a:rPr lang="en-US" sz="3200" dirty="0"/>
              <a:t>: e.g., one could try to discretize the input distribution to the above problem</a:t>
            </a:r>
          </a:p>
          <a:p>
            <a:pPr>
              <a:buClr>
                <a:schemeClr val="tx1"/>
              </a:buClr>
            </a:pPr>
            <a:endParaRPr lang="en-US" sz="3200" dirty="0"/>
          </a:p>
          <a:p>
            <a:pPr>
              <a:buClr>
                <a:schemeClr val="tx1"/>
              </a:buClr>
            </a:pPr>
            <a:r>
              <a:rPr lang="en-US" sz="3200" dirty="0">
                <a:solidFill>
                  <a:srgbClr val="00B050"/>
                </a:solidFill>
              </a:rPr>
              <a:t>Difficulty</a:t>
            </a:r>
            <a:r>
              <a:rPr lang="en-US" sz="3200" dirty="0"/>
              <a:t>: the distribution is no longer rotationally invariant, and a priori it is not clear that information about the input is revealed by truncating low order bits</a:t>
            </a:r>
          </a:p>
          <a:p>
            <a:pPr>
              <a:buClr>
                <a:schemeClr val="tx1"/>
              </a:buClr>
            </a:pPr>
            <a:endParaRPr lang="en-US" sz="3200" dirty="0"/>
          </a:p>
          <a:p>
            <a:pPr>
              <a:buClr>
                <a:schemeClr val="tx1"/>
              </a:buClr>
            </a:pPr>
            <a:r>
              <a:rPr lang="en-US" sz="3200" i="1" dirty="0">
                <a:solidFill>
                  <a:schemeClr val="accent1"/>
                </a:solidFill>
              </a:rPr>
              <a:t>Question 1: Is it possible to lift linear sketch lower bounds for continuous inputs to obtain linear sketch lower bounds for discrete inputs?</a:t>
            </a:r>
          </a:p>
        </p:txBody>
      </p:sp>
    </p:spTree>
    <p:extLst>
      <p:ext uri="{BB962C8B-B14F-4D97-AF65-F5344CB8AC3E}">
        <p14:creationId xmlns:p14="http://schemas.microsoft.com/office/powerpoint/2010/main" val="11242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11754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4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482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Classic Insertion-Only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0070C0"/>
                    </a:solidFill>
                  </a:rPr>
                  <a:t>[KNW10, Blasiok20]</a:t>
                </a:r>
                <a:r>
                  <a:rPr lang="en-US" dirty="0"/>
                  <a:t>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0070C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[Ganguly11,GW18]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0070C0"/>
                    </a:solidFill>
                  </a:rPr>
                  <a:t>[BCINWW17]</a:t>
                </a:r>
                <a:endParaRPr lang="en-US" b="0" i="1" dirty="0">
                  <a:solidFill>
                    <a:srgbClr val="0070C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Insertion-Only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1569660"/>
          </a:xfrm>
          <a:prstGeom prst="rect">
            <a:avLst/>
          </a:prstGeom>
        </p:spPr>
        <p:txBody>
          <a:bodyPr wrap="square">
            <a:spAutoFit/>
          </a:bodyPr>
          <a:lstStyle/>
          <a:p>
            <a:r>
              <a:rPr lang="en-US" sz="3200" dirty="0">
                <a:solidFill>
                  <a:srgbClr val="00B050"/>
                </a:solidFill>
              </a:rPr>
              <a:t>“No losses* are necessary!”</a:t>
            </a:r>
          </a:p>
          <a:p>
            <a:endParaRPr lang="en-US" sz="3200" dirty="0">
              <a:solidFill>
                <a:srgbClr val="00B050"/>
              </a:solidFill>
            </a:endParaRPr>
          </a:p>
          <a:p>
            <a:endParaRPr lang="en-US" sz="3200" dirty="0">
              <a:solidFill>
                <a:srgbClr val="00B050"/>
              </a:solidFill>
            </a:endParaRPr>
          </a:p>
        </p:txBody>
      </p:sp>
      <p:sp>
        <p:nvSpPr>
          <p:cNvPr id="4" name="TextBox 3">
            <a:extLst>
              <a:ext uri="{FF2B5EF4-FFF2-40B4-BE49-F238E27FC236}">
                <a16:creationId xmlns:a16="http://schemas.microsoft.com/office/drawing/2014/main" id="{DFAE3C2E-EEE1-09DD-CD98-8A9D412E5EC4}"/>
              </a:ext>
            </a:extLst>
          </p:cNvPr>
          <p:cNvSpPr txBox="1"/>
          <p:nvPr/>
        </p:nvSpPr>
        <p:spPr>
          <a:xfrm>
            <a:off x="8260080" y="5914653"/>
            <a:ext cx="3442096" cy="400110"/>
          </a:xfrm>
          <a:prstGeom prst="rect">
            <a:avLst/>
          </a:prstGeom>
          <a:noFill/>
        </p:spPr>
        <p:txBody>
          <a:bodyPr wrap="none" rtlCol="0">
            <a:spAutoFit/>
          </a:bodyPr>
          <a:lstStyle/>
          <a:p>
            <a:r>
              <a:rPr lang="en-US" sz="2000" dirty="0">
                <a:solidFill>
                  <a:srgbClr val="00B050"/>
                </a:solidFill>
              </a:rPr>
              <a:t>*up to poly-logarithmic factors </a:t>
            </a:r>
            <a:endParaRPr lang="en-US" sz="2000" dirty="0"/>
          </a:p>
        </p:txBody>
      </p:sp>
    </p:spTree>
    <p:extLst>
      <p:ext uri="{BB962C8B-B14F-4D97-AF65-F5344CB8AC3E}">
        <p14:creationId xmlns:p14="http://schemas.microsoft.com/office/powerpoint/2010/main" val="6039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900859"/>
                <a:ext cx="10657114" cy="5339105"/>
              </a:xfrm>
            </p:spPr>
            <p:txBody>
              <a:bodyPr>
                <a:noAutofit/>
              </a:bodyPr>
              <a:lstStyle/>
              <a:p>
                <a:pPr marL="0" indent="0">
                  <a:buClr>
                    <a:schemeClr val="tx1"/>
                  </a:buClr>
                  <a:buNone/>
                </a:pPr>
                <a:r>
                  <a:rPr lang="en-US" sz="3200" dirty="0"/>
                  <a:t>For adversarially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 </a:t>
                </a:r>
              </a:p>
              <a:p>
                <a:pPr>
                  <a:buClr>
                    <a:schemeClr val="tx1"/>
                  </a:buClr>
                </a:pPr>
                <a:endParaRPr lang="en-US" sz="3200" dirty="0"/>
              </a:p>
              <a:p>
                <a:pPr lvl="1">
                  <a:buClr>
                    <a:schemeClr val="tx1"/>
                  </a:buClr>
                </a:pPr>
                <a:r>
                  <a:rPr lang="en-US" sz="2800" dirty="0"/>
                  <a:t>Using techniques from differential privacy, there exists a linear sketch with</a:t>
                </a:r>
                <a:r>
                  <a:rPr lang="en-US" sz="2800" b="0" dirty="0">
                    <a:solidFill>
                      <a:srgbClr val="C00000"/>
                    </a:solidFill>
                  </a:rPr>
                  <a:t> </a:t>
                </a:r>
                <a14:m>
                  <m:oMath xmlns:m="http://schemas.openxmlformats.org/officeDocument/2006/math">
                    <m:r>
                      <a:rPr lang="en-US" sz="2800" b="0" i="1" smtClean="0">
                        <a:solidFill>
                          <a:srgbClr val="C00000"/>
                        </a:solidFill>
                        <a:latin typeface="Cambria Math" panose="02040503050406030204" pitchFamily="18" charset="0"/>
                      </a:rPr>
                      <m:t>𝑟</m:t>
                    </m:r>
                  </m:oMath>
                </a14:m>
                <a:r>
                  <a:rPr lang="en-US" sz="2800" dirty="0"/>
                  <a:t> rows can be adversarially robust under </a:t>
                </a:r>
                <a14:m>
                  <m:oMath xmlns:m="http://schemas.openxmlformats.org/officeDocument/2006/math">
                    <m:acc>
                      <m:accPr>
                        <m:chr m:val="̃"/>
                        <m:ctrlPr>
                          <a:rPr lang="en-US" sz="2800" b="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r>
                      <a:rPr lang="en-US" sz="2800" b="0" i="0"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𝑟</m:t>
                        </m:r>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oMath>
                </a14:m>
                <a:r>
                  <a:rPr lang="en-US" sz="2800" dirty="0"/>
                  <a:t> queries. </a:t>
                </a:r>
              </a:p>
              <a:p>
                <a:pPr marL="0" indent="0">
                  <a:buClr>
                    <a:schemeClr val="tx1"/>
                  </a:buClr>
                  <a:buNone/>
                </a:pPr>
                <a:endParaRPr lang="en-US" sz="3200" dirty="0"/>
              </a:p>
              <a:p>
                <a:pPr lvl="1">
                  <a:buClr>
                    <a:schemeClr val="tx1"/>
                  </a:buClr>
                </a:pPr>
                <a:r>
                  <a:rPr lang="en-US" sz="2800" dirty="0"/>
                  <a:t>For </a:t>
                </a:r>
                <a14:m>
                  <m:oMath xmlns:m="http://schemas.openxmlformats.org/officeDocument/2006/math">
                    <m:r>
                      <m:rPr>
                        <m:sty m:val="p"/>
                      </m:rPr>
                      <a:rPr lang="en-US" sz="2800" b="0" i="0" smtClean="0">
                        <a:solidFill>
                          <a:srgbClr val="C00000"/>
                        </a:solidFill>
                        <a:latin typeface="Cambria Math" panose="02040503050406030204" pitchFamily="18" charset="0"/>
                      </a:rPr>
                      <m:t>poly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oMath>
                </a14:m>
                <a:r>
                  <a:rPr lang="en-US" sz="2800" dirty="0"/>
                  <a:t> queries, there is no algorithm for constant-factor approximation in sub-linear space in </a:t>
                </a:r>
                <a14:m>
                  <m:oMath xmlns:m="http://schemas.openxmlformats.org/officeDocument/2006/math">
                    <m:r>
                      <a:rPr lang="en-US" sz="2800" i="1">
                        <a:solidFill>
                          <a:srgbClr val="C00000"/>
                        </a:solidFill>
                        <a:latin typeface="Cambria Math" panose="02040503050406030204" pitchFamily="18" charset="0"/>
                      </a:rPr>
                      <m:t>𝑛</m:t>
                    </m:r>
                  </m:oMath>
                </a14:m>
                <a:r>
                  <a:rPr lang="en-US" sz="2800" dirty="0"/>
                  <a:t>.</a:t>
                </a:r>
              </a:p>
              <a:p>
                <a:pPr>
                  <a:buClr>
                    <a:schemeClr val="tx1"/>
                  </a:buClr>
                </a:pPr>
                <a:endParaRPr lang="en-US" sz="3200" dirty="0"/>
              </a:p>
              <a:p>
                <a:pPr>
                  <a:buClr>
                    <a:schemeClr val="tx1"/>
                  </a:buClr>
                </a:pPr>
                <a:endParaRPr lang="en-US" sz="3200" dirty="0"/>
              </a:p>
              <a:p>
                <a:pPr>
                  <a:buClr>
                    <a:schemeClr val="tx1"/>
                  </a:buClr>
                </a:pPr>
                <a:endParaRPr lang="en-US" sz="3200" dirty="0">
                  <a:solidFill>
                    <a:schemeClr val="accent1"/>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900859"/>
                <a:ext cx="10657114" cy="5339105"/>
              </a:xfrm>
              <a:blipFill>
                <a:blip r:embed="rId3"/>
                <a:stretch>
                  <a:fillRect l="-1487" t="-2055"/>
                </a:stretch>
              </a:blipFill>
            </p:spPr>
            <p:txBody>
              <a:bodyPr/>
              <a:lstStyle/>
              <a:p>
                <a:r>
                  <a:rPr lang="en-US">
                    <a:noFill/>
                  </a:rPr>
                  <a:t> </a:t>
                </a:r>
              </a:p>
            </p:txBody>
          </p:sp>
        </mc:Fallback>
      </mc:AlternateContent>
    </p:spTree>
    <p:extLst>
      <p:ext uri="{BB962C8B-B14F-4D97-AF65-F5344CB8AC3E}">
        <p14:creationId xmlns:p14="http://schemas.microsoft.com/office/powerpoint/2010/main" val="88998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515600" cy="4351338"/>
              </a:xfrm>
            </p:spPr>
            <p:txBody>
              <a:bodyPr>
                <a:normAutofit/>
              </a:bodyPr>
              <a:lstStyle/>
              <a:p>
                <a:pPr>
                  <a:buClr>
                    <a:schemeClr val="tx1"/>
                  </a:buClr>
                </a:pPr>
                <a:r>
                  <a:rPr lang="en-US" sz="3200" dirty="0">
                    <a:solidFill>
                      <a:schemeClr val="tx1"/>
                    </a:solidFill>
                  </a:rPr>
                  <a:t>Linear sketches </a:t>
                </a:r>
                <a:r>
                  <a:rPr lang="en-US" altLang="zh-CN" sz="3200" dirty="0">
                    <a:solidFill>
                      <a:schemeClr val="tx1"/>
                    </a:solidFill>
                  </a:rPr>
                  <a:t>for </a:t>
                </a:r>
                <a14:m>
                  <m:oMath xmlns:m="http://schemas.openxmlformats.org/officeDocument/2006/math">
                    <m:sSub>
                      <m:sSubPr>
                        <m:ctrlPr>
                          <a:rPr lang="en-US" altLang="zh-CN" sz="3200" b="0" i="1" smtClean="0">
                            <a:solidFill>
                              <a:srgbClr val="C00000"/>
                            </a:solidFill>
                            <a:latin typeface="Cambria Math" panose="02040503050406030204" pitchFamily="18" charset="0"/>
                          </a:rPr>
                        </m:ctrlPr>
                      </m:sSubPr>
                      <m:e>
                        <m:r>
                          <a:rPr lang="en-US" altLang="zh-CN" sz="3200" b="0" i="1" smtClean="0">
                            <a:solidFill>
                              <a:srgbClr val="C00000"/>
                            </a:solidFill>
                            <a:latin typeface="Cambria Math" panose="02040503050406030204" pitchFamily="18" charset="0"/>
                          </a:rPr>
                          <m:t>ℓ</m:t>
                        </m:r>
                      </m:e>
                      <m:sub>
                        <m:r>
                          <a:rPr lang="en-US" altLang="zh-CN" sz="3200" b="0" i="1" smtClean="0">
                            <a:solidFill>
                              <a:srgbClr val="C00000"/>
                            </a:solidFill>
                            <a:latin typeface="Cambria Math" panose="02040503050406030204" pitchFamily="18" charset="0"/>
                          </a:rPr>
                          <m:t>𝑝</m:t>
                        </m:r>
                      </m:sub>
                    </m:sSub>
                    <m:r>
                      <a:rPr lang="en-US" altLang="zh-CN" sz="3200" b="0" i="1" smtClean="0">
                        <a:solidFill>
                          <a:srgbClr val="C00000"/>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m:t>
                    </m:r>
                    <m:r>
                      <a:rPr lang="en-US" altLang="zh-CN" sz="3200" b="0" i="1" smtClean="0">
                        <a:solidFill>
                          <a:srgbClr val="C40F0F"/>
                        </a:solidFill>
                        <a:latin typeface="Cambria Math" panose="02040503050406030204" pitchFamily="18" charset="0"/>
                      </a:rPr>
                      <m:t>𝑝</m:t>
                    </m:r>
                    <m:r>
                      <a:rPr lang="en-US" altLang="zh-CN" sz="3200" b="0" i="1" smtClean="0">
                        <a:solidFill>
                          <a:srgbClr val="C40F0F"/>
                        </a:solidFill>
                        <a:latin typeface="Cambria Math" panose="02040503050406030204" pitchFamily="18" charset="0"/>
                      </a:rPr>
                      <m:t>&gt;0)</m:t>
                    </m:r>
                  </m:oMath>
                </a14:m>
                <a:r>
                  <a:rPr lang="en-US" altLang="zh-CN" sz="3200" dirty="0">
                    <a:solidFill>
                      <a:schemeClr val="tx1"/>
                    </a:solidFill>
                  </a:rPr>
                  <a:t> </a:t>
                </a:r>
                <a:r>
                  <a:rPr lang="en-US" sz="3200" dirty="0">
                    <a:solidFill>
                      <a:schemeClr val="tx1"/>
                    </a:solidFill>
                  </a:rPr>
                  <a:t> are not robust to adversarial attacks.</a:t>
                </a:r>
              </a:p>
              <a:p>
                <a:pPr lvl="1">
                  <a:buClr>
                    <a:schemeClr val="tx1"/>
                  </a:buClr>
                </a:pPr>
                <a:r>
                  <a:rPr lang="en-US" sz="2800" dirty="0"/>
                  <a:t>A linear sketch with </a:t>
                </a:r>
                <a14:m>
                  <m:oMath xmlns:m="http://schemas.openxmlformats.org/officeDocument/2006/math">
                    <m:r>
                      <a:rPr lang="en-US" sz="2800" b="0" i="1" smtClean="0">
                        <a:solidFill>
                          <a:srgbClr val="C00000"/>
                        </a:solidFill>
                        <a:latin typeface="Cambria Math" panose="02040503050406030204" pitchFamily="18" charset="0"/>
                      </a:rPr>
                      <m:t>𝑟</m:t>
                    </m:r>
                    <m:r>
                      <a:rPr lang="en-US" sz="2800" i="1">
                        <a:solidFill>
                          <a:srgbClr val="C00000"/>
                        </a:solidFill>
                        <a:latin typeface="Cambria Math" panose="02040503050406030204" pitchFamily="18" charset="0"/>
                      </a:rPr>
                      <m:t> </m:t>
                    </m:r>
                  </m:oMath>
                </a14:m>
                <a:r>
                  <a:rPr lang="en-US" sz="2800" dirty="0"/>
                  <a:t>rows can be attacked by </a:t>
                </a:r>
                <a14:m>
                  <m:oMath xmlns:m="http://schemas.openxmlformats.org/officeDocument/2006/math">
                    <m:r>
                      <m:rPr>
                        <m:sty m:val="p"/>
                      </m:rPr>
                      <a:rPr lang="en-US" sz="2800" b="0" i="0" smtClean="0">
                        <a:solidFill>
                          <a:srgbClr val="C00000"/>
                        </a:solidFill>
                        <a:latin typeface="Cambria Math" panose="02040503050406030204" pitchFamily="18" charset="0"/>
                      </a:rPr>
                      <m:t>poly</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m:t>
                        </m:r>
                      </m:e>
                    </m:d>
                  </m:oMath>
                </a14:m>
                <a:r>
                  <a:rPr lang="en-US" sz="2800" dirty="0"/>
                  <a:t> queries</a:t>
                </a:r>
                <a:endParaRPr lang="en-US" sz="2800" dirty="0">
                  <a:solidFill>
                    <a:schemeClr val="tx1"/>
                  </a:solidFill>
                </a:endParaRPr>
              </a:p>
              <a:p>
                <a:pPr lvl="1">
                  <a:buClr>
                    <a:schemeClr val="tx1"/>
                  </a:buClr>
                </a:pPr>
                <a:r>
                  <a:rPr lang="en-US" sz="2800" dirty="0">
                    <a:solidFill>
                      <a:schemeClr val="tx1"/>
                    </a:solidFill>
                  </a:rPr>
                  <a:t>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sz="2800" dirty="0">
                    <a:solidFill>
                      <a:schemeClr val="tx1"/>
                    </a:solidFill>
                  </a:rPr>
                  <a:t> space </a:t>
                </a:r>
                <a:r>
                  <a:rPr lang="en-US" sz="2800" dirty="0"/>
                  <a:t>to be </a:t>
                </a:r>
                <a:r>
                  <a:rPr lang="en-US" sz="2800" dirty="0" err="1"/>
                  <a:t>adversarially</a:t>
                </a:r>
                <a:r>
                  <a:rPr lang="en-US" sz="2800" dirty="0"/>
                  <a:t> robust </a:t>
                </a:r>
                <a:r>
                  <a:rPr lang="en-US" sz="2800" dirty="0">
                    <a:solidFill>
                      <a:srgbClr val="0070C0"/>
                    </a:solidFill>
                  </a:rPr>
                  <a:t>[HW13] </a:t>
                </a:r>
              </a:p>
              <a:p>
                <a:pPr marL="0" indent="0">
                  <a:buClr>
                    <a:schemeClr val="tx1"/>
                  </a:buClr>
                  <a:buNone/>
                </a:pPr>
                <a:endParaRPr lang="en-US" altLang="zh-CN" sz="3200" dirty="0"/>
              </a:p>
              <a:p>
                <a:pPr marL="0" indent="0">
                  <a:buClr>
                    <a:schemeClr val="tx1"/>
                  </a:buClr>
                  <a:buNone/>
                </a:pPr>
                <a:r>
                  <a:rPr lang="en-US" altLang="zh-CN" sz="3200" dirty="0"/>
                  <a:t>Algorithm idea </a:t>
                </a:r>
                <a:r>
                  <a:rPr lang="en-US" altLang="zh-CN" sz="3200" dirty="0">
                    <a:solidFill>
                      <a:srgbClr val="0070C0"/>
                    </a:solidFill>
                  </a:rPr>
                  <a:t>[HW13]</a:t>
                </a:r>
                <a:r>
                  <a:rPr lang="en-US" altLang="zh-CN" sz="3200" dirty="0"/>
                  <a:t>:</a:t>
                </a:r>
              </a:p>
              <a:p>
                <a:pPr>
                  <a:buClr>
                    <a:schemeClr val="tx1"/>
                  </a:buClr>
                </a:pPr>
                <a:r>
                  <a:rPr lang="en-US" altLang="zh-CN" sz="3200" dirty="0"/>
                  <a:t>Iterative</a:t>
                </a:r>
                <a:r>
                  <a:rPr lang="en-US" sz="3200" dirty="0"/>
                  <a:t>ly learn sketch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endParaRPr lang="en-US" sz="3200" b="0" dirty="0">
                  <a:solidFill>
                    <a:srgbClr val="C00000"/>
                  </a:solidFill>
                </a:endParaRPr>
              </a:p>
              <a:p>
                <a:pPr>
                  <a:buClr>
                    <a:schemeClr val="tx1"/>
                  </a:buClr>
                </a:pPr>
                <a:r>
                  <a:rPr lang="en-US" sz="3200" dirty="0">
                    <a:solidFill>
                      <a:schemeClr val="tx1"/>
                    </a:solidFill>
                  </a:rPr>
                  <a:t>Then query in the kernel of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507" t="-2521" r="-174" b="-280"/>
                </a:stretch>
              </a:blipFill>
            </p:spPr>
            <p:txBody>
              <a:bodyPr/>
              <a:lstStyle/>
              <a:p>
                <a:r>
                  <a:rPr lang="en-US">
                    <a:noFill/>
                  </a:rPr>
                  <a:t> </a:t>
                </a:r>
              </a:p>
            </p:txBody>
          </p:sp>
        </mc:Fallback>
      </mc:AlternateContent>
    </p:spTree>
    <p:extLst>
      <p:ext uri="{BB962C8B-B14F-4D97-AF65-F5344CB8AC3E}">
        <p14:creationId xmlns:p14="http://schemas.microsoft.com/office/powerpoint/2010/main" val="208168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9C44F-E739-D686-D69C-B5408909E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4D35B-117E-0CA5-9074-4171E10A05F3}"/>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9DE2671B-ECDB-F3F1-2118-2F9CDD7285F7}"/>
                  </a:ext>
                </a:extLst>
              </p:cNvPr>
              <p:cNvSpPr>
                <a:spLocks noGrp="1"/>
              </p:cNvSpPr>
              <p:nvPr>
                <p:ph idx="1"/>
              </p:nvPr>
            </p:nvSpPr>
            <p:spPr>
              <a:xfrm>
                <a:off x="838200" y="1825625"/>
                <a:ext cx="10242755" cy="4443095"/>
              </a:xfrm>
            </p:spPr>
            <p:txBody>
              <a:bodyPr>
                <a:noAutofit/>
              </a:bodyPr>
              <a:lstStyle/>
              <a:p>
                <a:pPr>
                  <a:lnSpc>
                    <a:spcPct val="120000"/>
                  </a:lnSpc>
                  <a:spcBef>
                    <a:spcPts val="0"/>
                  </a:spcBef>
                  <a:buClr>
                    <a:schemeClr val="tx1"/>
                  </a:buClr>
                </a:pPr>
                <a:r>
                  <a:rPr lang="en-US" sz="3200" dirty="0">
                    <a:solidFill>
                      <a:schemeClr val="tx1"/>
                    </a:solidFill>
                  </a:rPr>
                  <a:t>Attack randomly generates Gaussian vectors.</a:t>
                </a:r>
              </a:p>
              <a:p>
                <a:pPr>
                  <a:lnSpc>
                    <a:spcPct val="120000"/>
                  </a:lnSpc>
                  <a:spcBef>
                    <a:spcPts val="0"/>
                  </a:spcBef>
                  <a:buClr>
                    <a:schemeClr val="tx1"/>
                  </a:buClr>
                </a:pPr>
                <a:r>
                  <a:rPr lang="en-US" sz="3200" dirty="0"/>
                  <a:t>Analysis uses rotational invariance of Gaussians.</a:t>
                </a:r>
              </a:p>
              <a:p>
                <a:pPr>
                  <a:lnSpc>
                    <a:spcPct val="120000"/>
                  </a:lnSpc>
                  <a:spcBef>
                    <a:spcPts val="0"/>
                  </a:spcBef>
                  <a:buClr>
                    <a:schemeClr val="tx1"/>
                  </a:buClr>
                </a:pPr>
                <a:endParaRPr lang="en-US" sz="3200" dirty="0"/>
              </a:p>
              <a:p>
                <a:pPr marL="0" indent="0">
                  <a:lnSpc>
                    <a:spcPct val="120000"/>
                  </a:lnSpc>
                  <a:spcBef>
                    <a:spcPts val="0"/>
                  </a:spcBef>
                  <a:buClr>
                    <a:schemeClr val="tx1"/>
                  </a:buClr>
                  <a:buNone/>
                </a:pPr>
                <a:r>
                  <a:rPr lang="en-US" sz="3200" dirty="0"/>
                  <a:t>Limitations:</a:t>
                </a:r>
              </a:p>
              <a:p>
                <a:pPr>
                  <a:lnSpc>
                    <a:spcPct val="120000"/>
                  </a:lnSpc>
                  <a:spcBef>
                    <a:spcPts val="0"/>
                  </a:spcBef>
                  <a:buClr>
                    <a:schemeClr val="tx1"/>
                  </a:buClr>
                </a:pPr>
                <a:r>
                  <a:rPr lang="en-US" sz="3200" dirty="0">
                    <a:solidFill>
                      <a:schemeClr val="tx1"/>
                    </a:solidFill>
                  </a:rPr>
                  <a:t>Attack ONLY works on </a:t>
                </a:r>
                <a:r>
                  <a:rPr lang="en-US" sz="3200" i="1" dirty="0">
                    <a:solidFill>
                      <a:srgbClr val="C00000"/>
                    </a:solidFill>
                  </a:rPr>
                  <a:t>real-valued inputs</a:t>
                </a:r>
                <a:r>
                  <a:rPr lang="en-US" sz="3200" dirty="0"/>
                  <a:t>;</a:t>
                </a:r>
                <a:r>
                  <a:rPr lang="en-US" sz="3200" i="1" dirty="0">
                    <a:solidFill>
                      <a:srgbClr val="C00000"/>
                    </a:solidFill>
                  </a:rPr>
                  <a:t> </a:t>
                </a:r>
                <a:endParaRPr lang="en-US" altLang="zh-CN" sz="2800" dirty="0"/>
              </a:p>
              <a:p>
                <a:pPr>
                  <a:lnSpc>
                    <a:spcPct val="120000"/>
                  </a:lnSpc>
                  <a:spcBef>
                    <a:spcPts val="0"/>
                  </a:spcBef>
                  <a:buClr>
                    <a:schemeClr val="tx1"/>
                  </a:buClr>
                </a:pPr>
                <a:r>
                  <a:rPr lang="en-US" altLang="zh-CN" sz="3200" dirty="0"/>
                  <a:t>ONLY against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ℓ</m:t>
                        </m:r>
                      </m:e>
                      <m:sub>
                        <m:r>
                          <a:rPr lang="en-US" altLang="zh-CN" sz="3200" i="1">
                            <a:solidFill>
                              <a:srgbClr val="C00000"/>
                            </a:solidFill>
                            <a:latin typeface="Cambria Math" panose="02040503050406030204" pitchFamily="18" charset="0"/>
                          </a:rPr>
                          <m:t>𝑝</m:t>
                        </m:r>
                      </m:sub>
                    </m:sSub>
                  </m:oMath>
                </a14:m>
                <a:r>
                  <a:rPr lang="en-US" altLang="zh-CN" sz="3200" dirty="0">
                    <a:solidFill>
                      <a:srgbClr val="C00000"/>
                    </a:solidFill>
                  </a:rPr>
                  <a:t> </a:t>
                </a:r>
                <a:r>
                  <a:rPr lang="en-US" altLang="zh-CN" sz="3200" dirty="0"/>
                  <a:t>estimation for</a:t>
                </a:r>
                <a:r>
                  <a:rPr lang="en-US" altLang="zh-CN" sz="3200" dirty="0">
                    <a:solidFill>
                      <a:srgbClr val="C00000"/>
                    </a:solidFill>
                  </a:rPr>
                  <a:t> </a:t>
                </a:r>
                <a14:m>
                  <m:oMath xmlns:m="http://schemas.openxmlformats.org/officeDocument/2006/math">
                    <m:r>
                      <a:rPr lang="en-US" altLang="zh-CN" sz="3200" i="1">
                        <a:solidFill>
                          <a:srgbClr val="C00000"/>
                        </a:solidFill>
                        <a:latin typeface="Cambria Math" panose="02040503050406030204" pitchFamily="18" charset="0"/>
                      </a:rPr>
                      <m:t>𝑝</m:t>
                    </m:r>
                  </m:oMath>
                </a14:m>
                <a:r>
                  <a:rPr lang="en-US" altLang="zh-CN" sz="3200" dirty="0">
                    <a:solidFill>
                      <a:srgbClr val="C00000"/>
                    </a:solidFill>
                  </a:rPr>
                  <a:t> &gt; </a:t>
                </a:r>
                <a14:m>
                  <m:oMath xmlns:m="http://schemas.openxmlformats.org/officeDocument/2006/math">
                    <m:r>
                      <a:rPr lang="en-US" altLang="zh-CN" sz="3200" i="1">
                        <a:solidFill>
                          <a:srgbClr val="C00000"/>
                        </a:solidFill>
                        <a:latin typeface="Cambria Math" panose="02040503050406030204" pitchFamily="18" charset="0"/>
                      </a:rPr>
                      <m:t>0</m:t>
                    </m:r>
                  </m:oMath>
                </a14:m>
                <a:r>
                  <a:rPr lang="en-US" sz="3200" dirty="0"/>
                  <a:t>.</a:t>
                </a:r>
              </a:p>
            </p:txBody>
          </p:sp>
        </mc:Choice>
        <mc:Fallback xmlns="">
          <p:sp>
            <p:nvSpPr>
              <p:cNvPr id="5" name="Content Placeholder 3">
                <a:extLst>
                  <a:ext uri="{FF2B5EF4-FFF2-40B4-BE49-F238E27FC236}">
                    <a16:creationId xmlns:a16="http://schemas.microsoft.com/office/drawing/2014/main" id="{9DE2671B-ECDB-F3F1-2118-2F9CDD7285F7}"/>
                  </a:ext>
                </a:extLst>
              </p:cNvPr>
              <p:cNvSpPr>
                <a:spLocks noGrp="1" noRot="1" noChangeAspect="1" noMove="1" noResize="1" noEditPoints="1" noAdjustHandles="1" noChangeArrowheads="1" noChangeShapeType="1" noTextEdit="1"/>
              </p:cNvSpPr>
              <p:nvPr>
                <p:ph idx="1"/>
              </p:nvPr>
            </p:nvSpPr>
            <p:spPr>
              <a:xfrm>
                <a:off x="838200" y="1825625"/>
                <a:ext cx="10242755" cy="4443095"/>
              </a:xfrm>
              <a:blipFill>
                <a:blip r:embed="rId3"/>
                <a:stretch>
                  <a:fillRect l="-1548" t="-412"/>
                </a:stretch>
              </a:blipFill>
            </p:spPr>
            <p:txBody>
              <a:bodyPr/>
              <a:lstStyle/>
              <a:p>
                <a:r>
                  <a:rPr lang="en-US">
                    <a:noFill/>
                  </a:rPr>
                  <a:t> </a:t>
                </a:r>
              </a:p>
            </p:txBody>
          </p:sp>
        </mc:Fallback>
      </mc:AlternateContent>
    </p:spTree>
    <p:extLst>
      <p:ext uri="{BB962C8B-B14F-4D97-AF65-F5344CB8AC3E}">
        <p14:creationId xmlns:p14="http://schemas.microsoft.com/office/powerpoint/2010/main" val="112089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DC16-D3E8-84FF-0963-1563373B2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C9342-3315-526A-45B1-790423D90FD4}"/>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F5ABC50-7B4D-2467-E84D-332BC0138D78}"/>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C0E69888-02B4-46A2-A763-620753B6C39F}"/>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0BD9CD46-EAE7-41A6-BF21-21DE05D26A0F}"/>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0307F413-6BF8-437A-B7E5-EBBB6BD60046}"/>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sp>
        <p:nvSpPr>
          <p:cNvPr id="11" name="Content Placeholder 2">
            <a:extLst>
              <a:ext uri="{FF2B5EF4-FFF2-40B4-BE49-F238E27FC236}">
                <a16:creationId xmlns:a16="http://schemas.microsoft.com/office/drawing/2014/main" id="{805C2EEB-BBFC-4306-909D-FCA541448DE7}"/>
              </a:ext>
            </a:extLst>
          </p:cNvPr>
          <p:cNvSpPr txBox="1">
            <a:spLocks/>
          </p:cNvSpPr>
          <p:nvPr/>
        </p:nvSpPr>
        <p:spPr>
          <a:xfrm>
            <a:off x="858519" y="4699090"/>
            <a:ext cx="11138065"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Challenges</a:t>
            </a:r>
            <a:endParaRPr lang="en-US" altLang="zh-CN" sz="3200" dirty="0">
              <a:solidFill>
                <a:schemeClr val="accent1"/>
              </a:solidFill>
            </a:endParaRPr>
          </a:p>
          <a:p>
            <a:pPr lvl="1">
              <a:buClr>
                <a:schemeClr val="tx1"/>
              </a:buClr>
            </a:pPr>
            <a:r>
              <a:rPr lang="en-US" sz="2800" dirty="0"/>
              <a:t>Large input space (e.g., </a:t>
            </a:r>
            <a:r>
              <a:rPr lang="en-US" sz="2800" dirty="0">
                <a:solidFill>
                  <a:srgbClr val="C40F0F"/>
                </a:solidFill>
              </a:rPr>
              <a:t>2</a:t>
            </a:r>
            <a:r>
              <a:rPr lang="en-US" sz="2800" baseline="30000" dirty="0">
                <a:solidFill>
                  <a:srgbClr val="C40F0F"/>
                </a:solidFill>
              </a:rPr>
              <a:t>32</a:t>
            </a:r>
            <a:r>
              <a:rPr lang="en-US" sz="2800" dirty="0"/>
              <a:t> IPV4 addresses)</a:t>
            </a:r>
            <a:endParaRPr lang="en-US" altLang="zh-CN" sz="2800" dirty="0"/>
          </a:p>
          <a:p>
            <a:pPr lvl="1">
              <a:buClr>
                <a:schemeClr val="tx1"/>
              </a:buClr>
            </a:pPr>
            <a:r>
              <a:rPr lang="en-US" sz="2800" dirty="0"/>
              <a:t>Long input streams (e.g., </a:t>
            </a:r>
            <a:r>
              <a:rPr lang="en-US" sz="2800" dirty="0">
                <a:solidFill>
                  <a:srgbClr val="C40F0F"/>
                </a:solidFill>
              </a:rPr>
              <a:t>10</a:t>
            </a:r>
            <a:r>
              <a:rPr lang="en-US" sz="2800" baseline="30000" dirty="0">
                <a:solidFill>
                  <a:srgbClr val="C40F0F"/>
                </a:solidFill>
              </a:rPr>
              <a:t>5</a:t>
            </a:r>
            <a:r>
              <a:rPr lang="en-US" sz="2800" dirty="0"/>
              <a:t> queries per second)</a:t>
            </a:r>
            <a:endParaRPr lang="en-US" sz="2800" dirty="0">
              <a:solidFill>
                <a:srgbClr val="00B050"/>
              </a:solidFill>
            </a:endParaRPr>
          </a:p>
        </p:txBody>
      </p:sp>
      <p:pic>
        <p:nvPicPr>
          <p:cNvPr id="8" name="图片 7">
            <a:extLst>
              <a:ext uri="{FF2B5EF4-FFF2-40B4-BE49-F238E27FC236}">
                <a16:creationId xmlns:a16="http://schemas.microsoft.com/office/drawing/2014/main" id="{08945150-755C-4BFC-BDA4-F0FECA878362}"/>
              </a:ext>
            </a:extLst>
          </p:cNvPr>
          <p:cNvPicPr>
            <a:picLocks noChangeAspect="1"/>
          </p:cNvPicPr>
          <p:nvPr/>
        </p:nvPicPr>
        <p:blipFill>
          <a:blip r:embed="rId3"/>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929B9C77-E788-41D4-BA2C-E6E6F392B0B4}"/>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31F9DB9D-2114-411A-9F90-7DED0E532B13}"/>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54390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768475"/>
                <a:ext cx="10242755" cy="4667250"/>
              </a:xfrm>
            </p:spPr>
            <p:txBody>
              <a:bodyPr>
                <a:noAutofit/>
              </a:bodyPr>
              <a:lstStyle/>
              <a:p>
                <a:pPr>
                  <a:buClr>
                    <a:schemeClr val="tx1"/>
                  </a:buClr>
                </a:pPr>
                <a:r>
                  <a:rPr lang="en-US" sz="3300" dirty="0"/>
                  <a:t>Recently this was answered for linear sketches for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solidFill>
                      <a:srgbClr val="C00000"/>
                    </a:solidFill>
                  </a:rPr>
                  <a:t> </a:t>
                </a:r>
                <a:r>
                  <a:rPr lang="en-US" sz="3300" dirty="0"/>
                  <a:t>in a finite precision stream </a:t>
                </a:r>
                <a:r>
                  <a:rPr lang="en-US" sz="3300" dirty="0">
                    <a:solidFill>
                      <a:schemeClr val="accent1"/>
                    </a:solidFill>
                  </a:rPr>
                  <a:t>[G</a:t>
                </a:r>
                <a:r>
                  <a:rPr lang="en-US" sz="3300" dirty="0">
                    <a:solidFill>
                      <a:srgbClr val="0070C0"/>
                    </a:solidFill>
                  </a:rPr>
                  <a:t>L</a:t>
                </a:r>
                <a:r>
                  <a:rPr lang="en-US" sz="3300" dirty="0">
                    <a:solidFill>
                      <a:schemeClr val="accent1"/>
                    </a:solidFill>
                  </a:rPr>
                  <a:t>WYZ24]</a:t>
                </a:r>
                <a:r>
                  <a:rPr lang="en-US" sz="3300" dirty="0"/>
                  <a:t>.</a:t>
                </a:r>
                <a:r>
                  <a:rPr lang="en-US" sz="3300" dirty="0">
                    <a:solidFill>
                      <a:schemeClr val="accent1"/>
                    </a:solidFill>
                  </a:rPr>
                  <a:t> </a:t>
                </a:r>
                <a:r>
                  <a:rPr lang="en-US" sz="3300" dirty="0"/>
                  <a:t>Techniques specific to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t> </a:t>
                </a:r>
              </a:p>
              <a:p>
                <a:pPr>
                  <a:buClr>
                    <a:schemeClr val="tx1"/>
                  </a:buClr>
                </a:pPr>
                <a:endParaRPr lang="en-US" sz="3300" i="1" dirty="0">
                  <a:solidFill>
                    <a:srgbClr val="C00000"/>
                  </a:solidFill>
                </a:endParaRPr>
              </a:p>
              <a:p>
                <a:pPr>
                  <a:buClr>
                    <a:schemeClr val="tx1"/>
                  </a:buClr>
                </a:pPr>
                <a:r>
                  <a:rPr lang="en-US" sz="3300" i="1" dirty="0">
                    <a:solidFill>
                      <a:schemeClr val="accent1"/>
                    </a:solidFill>
                  </a:rPr>
                  <a:t>Question 2: Does there exist a sublinear space </a:t>
                </a:r>
                <a:r>
                  <a:rPr lang="en-US" sz="3300" i="1" dirty="0" err="1">
                    <a:solidFill>
                      <a:schemeClr val="accent1"/>
                    </a:solidFill>
                  </a:rPr>
                  <a:t>adversarially</a:t>
                </a:r>
                <a:r>
                  <a:rPr lang="en-US" sz="3300" i="1" dirty="0">
                    <a:solidFill>
                      <a:schemeClr val="accent1"/>
                    </a:solidFill>
                  </a:rPr>
                  <a:t> robust </a:t>
                </a:r>
                <a14:m>
                  <m:oMath xmlns:m="http://schemas.openxmlformats.org/officeDocument/2006/math">
                    <m:sSub>
                      <m:sSubPr>
                        <m:ctrlPr>
                          <a:rPr lang="en-US" sz="3300" b="0" i="1" smtClean="0">
                            <a:solidFill>
                              <a:schemeClr val="accent1"/>
                            </a:solidFill>
                            <a:latin typeface="Cambria Math" panose="02040503050406030204" pitchFamily="18" charset="0"/>
                          </a:rPr>
                        </m:ctrlPr>
                      </m:sSubPr>
                      <m:e>
                        <m:r>
                          <a:rPr lang="en-US" sz="3300" b="0" i="1" smtClean="0">
                            <a:solidFill>
                              <a:schemeClr val="accent1"/>
                            </a:solidFill>
                            <a:latin typeface="Cambria Math" panose="02040503050406030204" pitchFamily="18" charset="0"/>
                          </a:rPr>
                          <m:t>ℓ</m:t>
                        </m:r>
                      </m:e>
                      <m:sub>
                        <m:r>
                          <a:rPr lang="en-US" sz="3300" b="0" i="1" smtClean="0">
                            <a:solidFill>
                              <a:schemeClr val="accent1"/>
                            </a:solidFill>
                            <a:latin typeface="Cambria Math" panose="02040503050406030204" pitchFamily="18" charset="0"/>
                          </a:rPr>
                          <m:t>𝑝</m:t>
                        </m:r>
                      </m:sub>
                    </m:sSub>
                  </m:oMath>
                </a14:m>
                <a:r>
                  <a:rPr lang="en-US" sz="3300" i="1" dirty="0">
                    <a:solidFill>
                      <a:schemeClr val="accent1"/>
                    </a:solidFill>
                  </a:rPr>
                  <a:t>-estimation linear sketch in a finite precision stream?</a:t>
                </a:r>
              </a:p>
              <a:p>
                <a:pPr>
                  <a:buClr>
                    <a:schemeClr val="tx1"/>
                  </a:buClr>
                </a:pPr>
                <a:endParaRPr lang="en-US" sz="3200" i="1" dirty="0">
                  <a:solidFill>
                    <a:schemeClr val="accent1"/>
                  </a:solidFill>
                </a:endParaRPr>
              </a:p>
              <a:p>
                <a:pPr>
                  <a:buClr>
                    <a:schemeClr val="tx1"/>
                  </a:buClr>
                </a:pPr>
                <a:endParaRPr lang="en-US" sz="320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768475"/>
                <a:ext cx="10242755" cy="4667250"/>
              </a:xfrm>
              <a:blipFill>
                <a:blip r:embed="rId2"/>
                <a:stretch>
                  <a:fillRect l="-1429" t="-2872" r="-1607"/>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915E-3DC8-F448-5ADC-4426CD01E7B6}"/>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074055C-FCAD-90A2-5F67-29F9A49B394D}"/>
              </a:ext>
            </a:extLst>
          </p:cNvPr>
          <p:cNvSpPr>
            <a:spLocks noGrp="1"/>
          </p:cNvSpPr>
          <p:nvPr>
            <p:ph idx="1"/>
          </p:nvPr>
        </p:nvSpPr>
        <p:spPr>
          <a:xfrm>
            <a:off x="797743" y="2426312"/>
            <a:ext cx="10596513" cy="1518150"/>
          </a:xfrm>
          <a:ln w="38100">
            <a:solidFill>
              <a:schemeClr val="tx1"/>
            </a:solidFill>
          </a:ln>
        </p:spPr>
        <p:txBody>
          <a:bodyPr>
            <a:noAutofit/>
          </a:bodyPr>
          <a:lstStyle/>
          <a:p>
            <a:pPr marL="0" indent="0">
              <a:buClr>
                <a:schemeClr val="tx1"/>
              </a:buClr>
              <a:buNone/>
            </a:pPr>
            <a:r>
              <a:rPr lang="en-US" sz="3200" dirty="0">
                <a:solidFill>
                  <a:schemeClr val="tx1"/>
                </a:solidFill>
              </a:rPr>
              <a:t>We give a technique for lifting linear sketch lower bounds for continuous inputs to achieve linear sketch lower bounds for discrete inputs, thereby answering the above open questions</a:t>
            </a:r>
            <a:endParaRPr lang="en-US" sz="3200" dirty="0"/>
          </a:p>
          <a:p>
            <a:pPr marL="0" indent="0">
              <a:buClr>
                <a:schemeClr val="tx1"/>
              </a:buClr>
              <a:buNone/>
            </a:pPr>
            <a:endParaRPr lang="en-US" sz="3200" i="1" dirty="0">
              <a:solidFill>
                <a:srgbClr val="C00000"/>
              </a:solidFill>
            </a:endParaRPr>
          </a:p>
        </p:txBody>
      </p:sp>
    </p:spTree>
    <p:extLst>
      <p:ext uri="{BB962C8B-B14F-4D97-AF65-F5344CB8AC3E}">
        <p14:creationId xmlns:p14="http://schemas.microsoft.com/office/powerpoint/2010/main" val="325565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EB70-B247-890E-4C02-45169B0B5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EBCCE-9F64-7D95-CE09-C663831D1FC2}"/>
              </a:ext>
            </a:extLst>
          </p:cNvPr>
          <p:cNvSpPr>
            <a:spLocks noGrp="1"/>
          </p:cNvSpPr>
          <p:nvPr>
            <p:ph type="title"/>
          </p:nvPr>
        </p:nvSpPr>
        <p:spPr/>
        <p:txBody>
          <a:bodyPr/>
          <a:lstStyle/>
          <a:p>
            <a:r>
              <a:rPr lang="en-US" dirty="0">
                <a:solidFill>
                  <a:srgbClr val="C00000"/>
                </a:solidFill>
              </a:rPr>
              <a:t>Discrete Gaussian Distribution</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7945B10C-1CAA-80D0-3FE3-BD61806B21A6}"/>
                  </a:ext>
                </a:extLst>
              </p:cNvPr>
              <p:cNvSpPr>
                <a:spLocks noGrp="1"/>
              </p:cNvSpPr>
              <p:nvPr>
                <p:ph idx="1"/>
              </p:nvPr>
            </p:nvSpPr>
            <p:spPr>
              <a:xfrm>
                <a:off x="838200" y="1503240"/>
                <a:ext cx="10973765" cy="4351338"/>
              </a:xfrm>
            </p:spPr>
            <p:txBody>
              <a:bodyPr>
                <a:noAutofit/>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be discrete Gaussian distribution supported on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rPr>
                          <m:t>𝑛</m:t>
                        </m:r>
                      </m:sup>
                    </m:sSup>
                  </m:oMath>
                </a14:m>
                <a:r>
                  <a:rPr lang="en-US" sz="3200" dirty="0"/>
                  <a:t>, with</a:t>
                </a:r>
                <a:r>
                  <a:rPr lang="en-US" sz="3200" b="0" dirty="0">
                    <a:solidFill>
                      <a:srgbClr val="C00000"/>
                    </a:solidFill>
                  </a:rPr>
                  <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0</m:t>
                        </m:r>
                      </m:e>
                      <m:sup>
                        <m:r>
                          <a:rPr lang="en-US" sz="3200" b="0" i="1" smtClean="0">
                            <a:solidFill>
                              <a:srgbClr val="C00000"/>
                            </a:solidFill>
                            <a:latin typeface="Cambria Math" panose="02040503050406030204" pitchFamily="18" charset="0"/>
                          </a:rPr>
                          <m:t>𝑛</m:t>
                        </m:r>
                      </m:sup>
                    </m:sSup>
                  </m:oMath>
                </a14:m>
                <a:r>
                  <a:rPr lang="en-US" sz="3200" dirty="0"/>
                  <a:t> mean and covariance</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Then the probability mass function satisfies</a:t>
                </a:r>
              </a:p>
              <a:p>
                <a:pPr>
                  <a:buClr>
                    <a:schemeClr val="tx1"/>
                  </a:buClr>
                </a:pPr>
                <a:endParaRPr lang="en-US" sz="3200" dirty="0"/>
              </a:p>
              <a:p>
                <a:pPr marL="0" indent="0">
                  <a:buClr>
                    <a:schemeClr val="tx1"/>
                  </a:buClr>
                  <a:buNone/>
                </a:pPr>
                <a:endParaRPr lang="en-US" sz="3200" dirty="0"/>
              </a:p>
              <a:p>
                <a:pPr marL="0" indent="0">
                  <a:buClr>
                    <a:schemeClr val="tx1"/>
                  </a:buClr>
                  <a:buNone/>
                </a:pPr>
                <a:endParaRPr lang="en-US" sz="3200" dirty="0"/>
              </a:p>
              <a:p>
                <a:pPr>
                  <a:buClr>
                    <a:schemeClr val="tx1"/>
                  </a:buClr>
                </a:pPr>
                <a:r>
                  <a:rPr lang="en-US" sz="3200" dirty="0"/>
                  <a:t>Does not satisfy rotational invariance</a:t>
                </a:r>
              </a:p>
              <a:p>
                <a:pPr>
                  <a:buClr>
                    <a:schemeClr val="tx1"/>
                  </a:buClr>
                </a:pPr>
                <a:endParaRPr lang="en-US" sz="3200" dirty="0"/>
              </a:p>
              <a:p>
                <a:pPr>
                  <a:buClr>
                    <a:schemeClr val="tx1"/>
                  </a:buClr>
                </a:pPr>
                <a:r>
                  <a:rPr lang="en-US" sz="3200" dirty="0"/>
                  <a:t>Also has a normalizing constant. </a:t>
                </a:r>
              </a:p>
              <a:p>
                <a:pPr>
                  <a:buClr>
                    <a:schemeClr val="tx1"/>
                  </a:buClr>
                </a:pPr>
                <a:endParaRPr lang="en-US" sz="3200" dirty="0"/>
              </a:p>
              <a:p>
                <a:pPr>
                  <a:buClr>
                    <a:schemeClr val="tx1"/>
                  </a:buClr>
                </a:pPr>
                <a:endParaRPr lang="en-US" sz="3200" dirty="0"/>
              </a:p>
            </p:txBody>
          </p:sp>
        </mc:Choice>
        <mc:Fallback xmlns="">
          <p:sp>
            <p:nvSpPr>
              <p:cNvPr id="5" name="Content Placeholder 3">
                <a:extLst>
                  <a:ext uri="{FF2B5EF4-FFF2-40B4-BE49-F238E27FC236}">
                    <a16:creationId xmlns:a16="http://schemas.microsoft.com/office/drawing/2014/main" id="{7945B10C-1CAA-80D0-3FE3-BD61806B21A6}"/>
                  </a:ext>
                </a:extLst>
              </p:cNvPr>
              <p:cNvSpPr>
                <a:spLocks noGrp="1" noRot="1" noChangeAspect="1" noMove="1" noResize="1" noEditPoints="1" noAdjustHandles="1" noChangeArrowheads="1" noChangeShapeType="1" noTextEdit="1"/>
              </p:cNvSpPr>
              <p:nvPr>
                <p:ph idx="1"/>
              </p:nvPr>
            </p:nvSpPr>
            <p:spPr>
              <a:xfrm>
                <a:off x="838200" y="1503240"/>
                <a:ext cx="10973765" cy="4351338"/>
              </a:xfrm>
              <a:blipFill>
                <a:blip r:embed="rId2"/>
                <a:stretch>
                  <a:fillRect l="-1278" t="-2805" b="-1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5CC304-61C4-78BD-A533-4C570E0C129B}"/>
                  </a:ext>
                </a:extLst>
              </p:cNvPr>
              <p:cNvSpPr txBox="1"/>
              <p:nvPr/>
            </p:nvSpPr>
            <p:spPr>
              <a:xfrm>
                <a:off x="1611983" y="2948612"/>
                <a:ext cx="9341963" cy="918136"/>
              </a:xfrm>
              <a:prstGeom prst="rect">
                <a:avLst/>
              </a:prstGeom>
              <a:noFill/>
            </p:spPr>
            <p:txBody>
              <a:bodyPr wrap="square">
                <a:spAutoFit/>
              </a:bodyPr>
              <a:lstStyle/>
              <a:p>
                <a:pPr lvl="1">
                  <a:buClr>
                    <a:schemeClr val="tx1"/>
                  </a:buClr>
                </a:pPr>
                <a14:m>
                  <m:oMathPara xmlns:m="http://schemas.openxmlformats.org/officeDocument/2006/math">
                    <m:oMathParaPr>
                      <m:jc m:val="centerGroup"/>
                    </m:oMathParaPr>
                    <m:oMath xmlns:m="http://schemas.openxmlformats.org/officeDocument/2006/math">
                      <m:func>
                        <m:funcPr>
                          <m:ctrlPr>
                            <a:rPr lang="en-US" sz="3600" b="0" i="1" smtClean="0">
                              <a:solidFill>
                                <a:srgbClr val="C00000"/>
                              </a:solidFill>
                              <a:latin typeface="Cambria Math" panose="02040503050406030204" pitchFamily="18" charset="0"/>
                            </a:rPr>
                          </m:ctrlPr>
                        </m:funcPr>
                        <m:fName>
                          <m:limLow>
                            <m:limLowPr>
                              <m:ctrlPr>
                                <a:rPr lang="en-US" sz="3600" b="0" i="1" smtClean="0">
                                  <a:solidFill>
                                    <a:srgbClr val="C00000"/>
                                  </a:solidFill>
                                  <a:latin typeface="Cambria Math" panose="02040503050406030204" pitchFamily="18" charset="0"/>
                                </a:rPr>
                              </m:ctrlPr>
                            </m:limLowPr>
                            <m:e>
                              <m:r>
                                <m:rPr>
                                  <m:sty m:val="p"/>
                                </m:rPr>
                                <a:rPr lang="en-US" sz="3600" b="0" i="0" smtClean="0">
                                  <a:solidFill>
                                    <a:srgbClr val="C00000"/>
                                  </a:solidFill>
                                  <a:latin typeface="Cambria Math" panose="02040503050406030204" pitchFamily="18" charset="0"/>
                                </a:rPr>
                                <m:t>Pr</m:t>
                              </m:r>
                            </m:e>
                            <m:lim>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𝐷</m:t>
                              </m:r>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0,</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lim>
                          </m:limLow>
                        </m:fName>
                        <m:e>
                          <m:d>
                            <m:dPr>
                              <m:begChr m:val="["/>
                              <m:endChr m:val="]"/>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𝑥</m:t>
                              </m:r>
                            </m:e>
                          </m:d>
                          <m:r>
                            <a:rPr lang="en-US" sz="3600" b="0" i="1" smtClean="0">
                              <a:solidFill>
                                <a:srgbClr val="C00000"/>
                              </a:solidFill>
                              <a:latin typeface="Cambria Math" panose="02040503050406030204" pitchFamily="18" charset="0"/>
                            </a:rPr>
                            <m:t>∝</m:t>
                          </m:r>
                          <m:r>
                            <m:rPr>
                              <m:sty m:val="p"/>
                            </m:rPr>
                            <a:rPr lang="en-US" sz="3600" b="0" i="0" smtClean="0">
                              <a:solidFill>
                                <a:srgbClr val="C00000"/>
                              </a:solidFill>
                              <a:latin typeface="Cambria Math" panose="02040503050406030204" pitchFamily="18" charset="0"/>
                            </a:rPr>
                            <m:t>exp</m:t>
                          </m:r>
                          <m:sSup>
                            <m:sSupPr>
                              <m:ctrlPr>
                                <a:rPr lang="en-US" sz="3600" b="0" i="1" smtClean="0">
                                  <a:solidFill>
                                    <a:srgbClr val="C00000"/>
                                  </a:solidFill>
                                  <a:latin typeface="Cambria Math" panose="02040503050406030204" pitchFamily="18" charset="0"/>
                                </a:rPr>
                              </m:ctrlPr>
                            </m:sSupPr>
                            <m:e>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𝑥</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(2</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e>
                            <m:sup>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𝑥</m:t>
                          </m:r>
                          <m:r>
                            <a:rPr lang="en-US" sz="3600" b="0" i="1" smtClean="0">
                              <a:solidFill>
                                <a:srgbClr val="C00000"/>
                              </a:solidFill>
                              <a:latin typeface="Cambria Math" panose="02040503050406030204" pitchFamily="18" charset="0"/>
                            </a:rPr>
                            <m:t>)</m:t>
                          </m:r>
                        </m:e>
                      </m:func>
                    </m:oMath>
                  </m:oMathPara>
                </a14:m>
                <a:endParaRPr lang="en-US" sz="3600" dirty="0"/>
              </a:p>
            </p:txBody>
          </p:sp>
        </mc:Choice>
        <mc:Fallback xmlns="">
          <p:sp>
            <p:nvSpPr>
              <p:cNvPr id="4" name="TextBox 3">
                <a:extLst>
                  <a:ext uri="{FF2B5EF4-FFF2-40B4-BE49-F238E27FC236}">
                    <a16:creationId xmlns:a16="http://schemas.microsoft.com/office/drawing/2014/main" id="{5F5CC304-61C4-78BD-A533-4C570E0C129B}"/>
                  </a:ext>
                </a:extLst>
              </p:cNvPr>
              <p:cNvSpPr txBox="1">
                <a:spLocks noRot="1" noChangeAspect="1" noMove="1" noResize="1" noEditPoints="1" noAdjustHandles="1" noChangeArrowheads="1" noChangeShapeType="1" noTextEdit="1"/>
              </p:cNvSpPr>
              <p:nvPr/>
            </p:nvSpPr>
            <p:spPr>
              <a:xfrm>
                <a:off x="1611983" y="2948612"/>
                <a:ext cx="9341963" cy="9181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91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2BFE-F8BE-9E5B-A99A-18756A6BF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13F6-B015-F783-F514-14A362800AF3}"/>
              </a:ext>
            </a:extLst>
          </p:cNvPr>
          <p:cNvSpPr>
            <a:spLocks noGrp="1"/>
          </p:cNvSpPr>
          <p:nvPr>
            <p:ph type="title"/>
          </p:nvPr>
        </p:nvSpPr>
        <p:spPr/>
        <p:txBody>
          <a:bodyPr/>
          <a:lstStyle/>
          <a:p>
            <a:r>
              <a:rPr lang="en-US" dirty="0">
                <a:solidFill>
                  <a:srgbClr val="C00000"/>
                </a:solidFill>
              </a:rPr>
              <a:t>Our Results (Lifting Framework)</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6D871A3-9521-17A1-3435-E8E41B8730A7}"/>
                  </a:ext>
                </a:extLst>
              </p:cNvPr>
              <p:cNvSpPr>
                <a:spLocks noGrp="1"/>
              </p:cNvSpPr>
              <p:nvPr>
                <p:ph idx="1"/>
              </p:nvPr>
            </p:nvSpPr>
            <p:spPr>
              <a:xfrm>
                <a:off x="951321" y="1577566"/>
                <a:ext cx="11154508" cy="4351338"/>
              </a:xfrm>
            </p:spPr>
            <p:txBody>
              <a:bodyPr>
                <a:noAutofit/>
              </a:bodyPr>
              <a:lstStyle/>
              <a:p>
                <a:pPr marL="0" indent="0">
                  <a:buClr>
                    <a:schemeClr val="tx1"/>
                  </a:buClr>
                  <a:buNone/>
                </a:pPr>
                <a:r>
                  <a:rPr lang="en-US" sz="3200" dirty="0">
                    <a:solidFill>
                      <a:schemeClr val="tx1"/>
                    </a:solidFill>
                  </a:rPr>
                  <a:t>Suppose that </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𝑍</m:t>
                    </m:r>
                  </m:oMath>
                </a14:m>
                <a:r>
                  <a:rPr lang="en-US" sz="3200" dirty="0"/>
                  <a:t> is an arbitrary integer distribution</a:t>
                </a:r>
              </a:p>
              <a:p>
                <a:pPr lvl="1">
                  <a:buClr>
                    <a:schemeClr val="tx1"/>
                  </a:buCl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d>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e>
                    </m:func>
                    <m:r>
                      <a:rPr lang="en-US" sz="3200" b="0" i="0" smtClean="0">
                        <a:latin typeface="Cambria Math" panose="02040503050406030204" pitchFamily="18" charset="0"/>
                      </a:rPr>
                      <m:t>.</m:t>
                    </m:r>
                  </m:oMath>
                </a14:m>
                <a:endParaRPr lang="en-US" sz="3200" dirty="0"/>
              </a:p>
              <a:p>
                <a:pPr lvl="1">
                  <a:buClr>
                    <a:schemeClr val="tx1"/>
                  </a:buClr>
                </a:pP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𝑔</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oMath>
                </a14:m>
                <a:r>
                  <a:rPr lang="en-US" sz="3200" dirty="0"/>
                  <a:t>with probability at least </a:t>
                </a:r>
                <a14:m>
                  <m:oMath xmlns:m="http://schemas.openxmlformats.org/officeDocument/2006/math">
                    <m:r>
                      <a:rPr lang="en-US" sz="3200" b="0" i="1" smtClean="0">
                        <a:solidFill>
                          <a:srgbClr val="C00000"/>
                        </a:solidFill>
                        <a:latin typeface="Cambria Math" panose="02040503050406030204" pitchFamily="18" charset="0"/>
                      </a:rPr>
                      <m:t>1 −</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oMath>
                </a14:m>
                <a:endParaRPr lang="en-US" sz="3200" dirty="0"/>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has </a:t>
                </a:r>
                <a:r>
                  <a:rPr lang="en-US" sz="3200" dirty="0" err="1"/>
                  <a:t>polynomially</a:t>
                </a:r>
                <a:r>
                  <a:rPr lang="en-US" sz="3200" dirty="0"/>
                  <a:t>-bounded integer entries and the singular value of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is sufficiently large</a:t>
                </a:r>
              </a:p>
              <a:p>
                <a:pPr marL="0" indent="0">
                  <a:buClr>
                    <a:schemeClr val="tx1"/>
                  </a:buClr>
                  <a:buNone/>
                </a:pPr>
                <a:r>
                  <a:rPr lang="en-US" sz="3200" dirty="0"/>
                  <a:t>Then there is another sketching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smtClean="0">
                            <a:solidFill>
                              <a:srgbClr val="C00000"/>
                            </a:solidFill>
                            <a:latin typeface="Cambria Math" panose="02040503050406030204" pitchFamily="18" charset="0"/>
                            <a:ea typeface="Cambria Math" panose="02040503050406030204" pitchFamily="18" charset="0"/>
                          </a:rPr>
                          <m:t>ℝ</m:t>
                        </m:r>
                      </m:e>
                      <m:sup>
                        <m:r>
                          <a:rPr lang="en-US" altLang="zh-CN" sz="3200" b="0" i="1" dirty="0" smtClean="0">
                            <a:solidFill>
                              <a:srgbClr val="C00000"/>
                            </a:solidFill>
                            <a:latin typeface="Cambria Math" panose="02040503050406030204" pitchFamily="18" charset="0"/>
                            <a:ea typeface="Cambria Math" panose="02040503050406030204" pitchFamily="18" charset="0"/>
                          </a:rPr>
                          <m:t>4</m:t>
                        </m:r>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with function</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h</m:t>
                    </m:r>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 </m:t>
                    </m:r>
                  </m:oMath>
                </a14:m>
                <a:r>
                  <a:rPr lang="en-US" sz="3200" dirty="0" err="1"/>
                  <a:t>w.p.</a:t>
                </a:r>
                <a:r>
                  <a:rPr lang="en-US" sz="3200" dirty="0"/>
                  <a:t> </a:t>
                </a:r>
                <a14:m>
                  <m:oMath xmlns:m="http://schemas.openxmlformats.org/officeDocument/2006/math">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m:rPr>
                        <m:sty m:val="p"/>
                      </m:rPr>
                      <a:rPr lang="en-US" sz="3200" b="0" i="0" smtClean="0">
                        <a:solidFill>
                          <a:srgbClr val="C00000"/>
                        </a:solidFill>
                        <a:latin typeface="Cambria Math" panose="02040503050406030204" pitchFamily="18" charset="0"/>
                      </a:rPr>
                      <m:t>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oMath>
                </a14:m>
                <a:endParaRPr lang="en-US" sz="3200" dirty="0"/>
              </a:p>
            </p:txBody>
          </p:sp>
        </mc:Choice>
        <mc:Fallback xmlns="">
          <p:sp>
            <p:nvSpPr>
              <p:cNvPr id="5" name="Content Placeholder 3">
                <a:extLst>
                  <a:ext uri="{FF2B5EF4-FFF2-40B4-BE49-F238E27FC236}">
                    <a16:creationId xmlns:a16="http://schemas.microsoft.com/office/drawing/2014/main" id="{C6D871A3-9521-17A1-3435-E8E41B8730A7}"/>
                  </a:ext>
                </a:extLst>
              </p:cNvPr>
              <p:cNvSpPr>
                <a:spLocks noGrp="1" noRot="1" noChangeAspect="1" noMove="1" noResize="1" noEditPoints="1" noAdjustHandles="1" noChangeArrowheads="1" noChangeShapeType="1" noTextEdit="1"/>
              </p:cNvSpPr>
              <p:nvPr>
                <p:ph idx="1"/>
              </p:nvPr>
            </p:nvSpPr>
            <p:spPr>
              <a:xfrm>
                <a:off x="951321" y="1577566"/>
                <a:ext cx="11154508" cy="4351338"/>
              </a:xfrm>
              <a:blipFill>
                <a:blip r:embed="rId3"/>
                <a:stretch>
                  <a:fillRect l="-1366" t="-2941" b="-17787"/>
                </a:stretch>
              </a:blipFill>
            </p:spPr>
            <p:txBody>
              <a:bodyPr/>
              <a:lstStyle/>
              <a:p>
                <a:r>
                  <a:rPr lang="en-US">
                    <a:noFill/>
                  </a:rPr>
                  <a:t> </a:t>
                </a:r>
              </a:p>
            </p:txBody>
          </p:sp>
        </mc:Fallback>
      </mc:AlternateContent>
    </p:spTree>
    <p:extLst>
      <p:ext uri="{BB962C8B-B14F-4D97-AF65-F5344CB8AC3E}">
        <p14:creationId xmlns:p14="http://schemas.microsoft.com/office/powerpoint/2010/main" val="32423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648E54CA-DF0A-0A18-E02E-BBFF7515435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𝜖</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en-US" altLang="zh-CN" sz="3200" i="1">
                                    <a:solidFill>
                                      <a:srgbClr val="C00000"/>
                                    </a:solidFill>
                                    <a:latin typeface="Cambria Math" panose="02040503050406030204" pitchFamily="18" charset="0"/>
                                  </a:rPr>
                                  <m:t>𝜖</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r>
                      <a:rPr lang="en-US" sz="320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a:solidFill>
                                          <a:srgbClr val="C00000"/>
                                        </a:solidFill>
                                        <a:latin typeface="Cambria Math" panose="02040503050406030204" pitchFamily="18" charset="0"/>
                                      </a:rPr>
                                      <m:t>𝜖</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a:solidFill>
                                          <a:srgbClr val="C00000"/>
                                        </a:solidFill>
                                        <a:latin typeface="Cambria Math" panose="02040503050406030204" pitchFamily="18" charset="0"/>
                                      </a:rPr>
                                      <m:t>𝜖</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𝑖</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𝑖</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d>
                        <m:r>
                          <a:rPr lang="en-US" sz="3200" i="1">
                            <a:solidFill>
                              <a:srgbClr val="C00000"/>
                            </a:solidFill>
                            <a:latin typeface="Cambria Math" panose="02040503050406030204" pitchFamily="18" charset="0"/>
                          </a:rPr>
                          <m:t>≤</m:t>
                        </m:r>
                      </m:e>
                    </m:func>
                    <m:r>
                      <m:rPr>
                        <m:sty m:val="p"/>
                      </m:rPr>
                      <a:rPr lang="en-US" sz="3200" i="1">
                        <a:solidFill>
                          <a:srgbClr val="C00000"/>
                        </a:solidFill>
                        <a:latin typeface="Cambria Math" panose="02040503050406030204" pitchFamily="18" charset="0"/>
                      </a:rPr>
                      <m:t>exp</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𝑐𝑛</m:t>
                    </m:r>
                    <m:r>
                      <a:rPr lang="en-US" sz="3200" b="0" i="0"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t="-256"/>
                </a:stretch>
              </a:blipFill>
            </p:spPr>
            <p:txBody>
              <a:bodyPr/>
              <a:lstStyle/>
              <a:p>
                <a:r>
                  <a:rPr lang="en-US">
                    <a:noFill/>
                  </a:rPr>
                  <a:t> </a:t>
                </a:r>
              </a:p>
            </p:txBody>
          </p:sp>
        </mc:Fallback>
      </mc:AlternateContent>
    </p:spTree>
    <p:extLst>
      <p:ext uri="{BB962C8B-B14F-4D97-AF65-F5344CB8AC3E}">
        <p14:creationId xmlns:p14="http://schemas.microsoft.com/office/powerpoint/2010/main" val="3860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A9DC-2E39-4684-D96D-04815A0CD7F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EC16C8-16EF-9CDD-8633-CF14B38F1479}"/>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22EC16C8-16EF-9CDD-8633-CF14B38F147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5945D8-7FB4-BFAF-D52C-89246135C754}"/>
                  </a:ext>
                </a:extLst>
              </p:cNvPr>
              <p:cNvSpPr>
                <a:spLocks noGrp="1"/>
              </p:cNvSpPr>
              <p:nvPr>
                <p:ph idx="1"/>
              </p:nvPr>
            </p:nvSpPr>
            <p:spPr>
              <a:xfrm>
                <a:off x="838199" y="1825625"/>
                <a:ext cx="10363202" cy="4351338"/>
              </a:xfrm>
            </p:spPr>
            <p:txBody>
              <a:bodyPr>
                <a:normAutofit/>
              </a:bodyPr>
              <a:lstStyle/>
              <a:p>
                <a:pPr>
                  <a:buClr>
                    <a:schemeClr val="tx1"/>
                  </a:buClr>
                </a:pPr>
                <a:r>
                  <a:rPr lang="en-US" sz="3200" dirty="0"/>
                  <a:t>Suppose there exists a</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𝑔</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i="1" dirty="0">
                  <a:solidFill>
                    <a:srgbClr val="C00000"/>
                  </a:solidFill>
                  <a:latin typeface="Cambria Math" panose="02040503050406030204" pitchFamily="18" charset="0"/>
                </a:endParaRPr>
              </a:p>
              <a:p>
                <a:pPr>
                  <a:buClr>
                    <a:schemeClr val="tx1"/>
                  </a:buClr>
                </a:pPr>
                <a:r>
                  <a:rPr lang="en-US" sz="3200" dirty="0"/>
                  <a:t>From our theorem, there exists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dirty="0"/>
              </a:p>
              <a:p>
                <a:pPr>
                  <a:buClr>
                    <a:schemeClr val="tx1"/>
                  </a:buClr>
                </a:pPr>
                <a:r>
                  <a:rPr lang="en-US" sz="3200" dirty="0"/>
                  <a:t>Then we can use the lower bound for the continuous case!</a:t>
                </a:r>
                <a:endParaRPr lang="en-US" sz="3200"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A5945D8-7FB4-BFAF-D52C-89246135C754}"/>
                  </a:ext>
                </a:extLst>
              </p:cNvPr>
              <p:cNvSpPr>
                <a:spLocks noGrp="1" noRot="1" noChangeAspect="1" noMove="1" noResize="1" noEditPoints="1" noAdjustHandles="1" noChangeArrowheads="1" noChangeShapeType="1" noTextEdit="1"/>
              </p:cNvSpPr>
              <p:nvPr>
                <p:ph idx="1"/>
              </p:nvPr>
            </p:nvSpPr>
            <p:spPr>
              <a:xfrm>
                <a:off x="838199" y="1825625"/>
                <a:ext cx="10363202" cy="4351338"/>
              </a:xfrm>
              <a:blipFill>
                <a:blip r:embed="rId4"/>
                <a:stretch>
                  <a:fillRect l="-1293" t="-2801" r="-118"/>
                </a:stretch>
              </a:blipFill>
            </p:spPr>
            <p:txBody>
              <a:bodyPr/>
              <a:lstStyle/>
              <a:p>
                <a:r>
                  <a:rPr lang="en-US">
                    <a:noFill/>
                  </a:rPr>
                  <a:t> </a:t>
                </a:r>
              </a:p>
            </p:txBody>
          </p:sp>
        </mc:Fallback>
      </mc:AlternateContent>
    </p:spTree>
    <p:extLst>
      <p:ext uri="{BB962C8B-B14F-4D97-AF65-F5344CB8AC3E}">
        <p14:creationId xmlns:p14="http://schemas.microsoft.com/office/powerpoint/2010/main" val="25518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FF780-D339-E2C4-473A-B2092E04D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0BA4B-6231-E3CE-6D2A-FE331C528DA6}"/>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D905B042-662C-7AE5-C431-79452564078A}"/>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06116526-E48E-EECC-9252-463B4FF7017E}"/>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359259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E2F2-9B6A-AA57-8E42-EEB989556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ED627-77CF-10C8-9BF8-469FB1B95FEC}"/>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B8C722-460F-E562-D152-7EAEE07108E2}"/>
                  </a:ext>
                </a:extLst>
              </p:cNvPr>
              <p:cNvSpPr>
                <a:spLocks noGrp="1"/>
              </p:cNvSpPr>
              <p:nvPr>
                <p:ph idx="1"/>
              </p:nvPr>
            </p:nvSpPr>
            <p:spPr>
              <a:xfrm>
                <a:off x="838199" y="1948455"/>
                <a:ext cx="10742271" cy="4351338"/>
              </a:xfrm>
            </p:spPr>
            <p:txBody>
              <a:bodyPr>
                <a:normAutofit/>
              </a:bodyPr>
              <a:lstStyle/>
              <a:p>
                <a:pPr marL="0" indent="0">
                  <a:buClr>
                    <a:schemeClr val="tx1"/>
                  </a:buClr>
                  <a:buNone/>
                </a:pPr>
                <a:r>
                  <a:rPr lang="en-US" sz="3200" dirty="0"/>
                  <a:t>The attack on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solidFill>
                      <a:srgbClr val="C00000"/>
                    </a:solidFill>
                  </a:rPr>
                  <a:t> </a:t>
                </a:r>
                <a:r>
                  <a:rPr lang="en-US" sz="3200" dirty="0"/>
                  <a:t>estimation is adaptive across multiple rounds, so we cannot apply our theorem directly</a:t>
                </a:r>
              </a:p>
              <a:p>
                <a:pPr marL="0" indent="0">
                  <a:buClr>
                    <a:schemeClr val="tx1"/>
                  </a:buClr>
                  <a:buNone/>
                </a:pPr>
                <a:endParaRPr lang="en-US" sz="3200" dirty="0"/>
              </a:p>
              <a:p>
                <a:pPr marL="0" indent="0">
                  <a:buClr>
                    <a:schemeClr val="tx1"/>
                  </a:buClr>
                  <a:buNone/>
                </a:pPr>
                <a:r>
                  <a:rPr lang="en-US" sz="3200" dirty="0"/>
                  <a:t>Open the procedure of the attack in </a:t>
                </a:r>
                <a:r>
                  <a:rPr lang="en-US" sz="3200" dirty="0">
                    <a:solidFill>
                      <a:srgbClr val="0070C0"/>
                    </a:solidFill>
                  </a:rPr>
                  <a:t>[HW13]</a:t>
                </a:r>
                <a:r>
                  <a:rPr lang="en-US" sz="3200" dirty="0"/>
                  <a:t>, and use the lifting technique in the analysis to obtain an attack using  </a:t>
                </a:r>
                <a14:m>
                  <m:oMath xmlns:m="http://schemas.openxmlformats.org/officeDocument/2006/math">
                    <m:r>
                      <m:rPr>
                        <m:sty m:val="p"/>
                      </m:rPr>
                      <a:rPr lang="en-US" sz="3200" i="0" smtClean="0">
                        <a:solidFill>
                          <a:srgbClr val="C00000"/>
                        </a:solidFill>
                        <a:latin typeface="Cambria Math" panose="02040503050406030204" pitchFamily="18" charset="0"/>
                      </a:rPr>
                      <m:t>p</m:t>
                    </m:r>
                    <m:r>
                      <m:rPr>
                        <m:sty m:val="p"/>
                      </m:rPr>
                      <a:rPr lang="en-US" sz="3200" b="0" i="0" smtClean="0">
                        <a:solidFill>
                          <a:srgbClr val="C00000"/>
                        </a:solidFill>
                        <a:latin typeface="Cambria Math" panose="02040503050406030204" pitchFamily="18" charset="0"/>
                      </a:rPr>
                      <m:t>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r>
                      <a:rPr lang="en-US" sz="3200">
                        <a:solidFill>
                          <a:srgbClr val="C00000"/>
                        </a:solidFill>
                        <a:latin typeface="Cambria Math" panose="02040503050406030204" pitchFamily="18" charset="0"/>
                      </a:rPr>
                      <m:t> </m:t>
                    </m:r>
                  </m:oMath>
                </a14:m>
                <a:r>
                  <a:rPr lang="en-US" sz="3200" dirty="0"/>
                  <a:t>queries to break a discrete sketch</a:t>
                </a:r>
              </a:p>
            </p:txBody>
          </p:sp>
        </mc:Choice>
        <mc:Fallback xmlns="">
          <p:sp>
            <p:nvSpPr>
              <p:cNvPr id="3" name="Content Placeholder 2">
                <a:extLst>
                  <a:ext uri="{FF2B5EF4-FFF2-40B4-BE49-F238E27FC236}">
                    <a16:creationId xmlns:a16="http://schemas.microsoft.com/office/drawing/2014/main" id="{D5B8C722-460F-E562-D152-7EAEE07108E2}"/>
                  </a:ext>
                </a:extLst>
              </p:cNvPr>
              <p:cNvSpPr>
                <a:spLocks noGrp="1" noRot="1" noChangeAspect="1" noMove="1" noResize="1" noEditPoints="1" noAdjustHandles="1" noChangeArrowheads="1" noChangeShapeType="1" noTextEdit="1"/>
              </p:cNvSpPr>
              <p:nvPr>
                <p:ph idx="1"/>
              </p:nvPr>
            </p:nvSpPr>
            <p:spPr>
              <a:xfrm>
                <a:off x="838199" y="1948455"/>
                <a:ext cx="10742271" cy="4351338"/>
              </a:xfrm>
              <a:blipFill>
                <a:blip r:embed="rId3"/>
                <a:stretch>
                  <a:fillRect l="-1418" t="-2525" r="-1305"/>
                </a:stretch>
              </a:blipFill>
            </p:spPr>
            <p:txBody>
              <a:bodyPr/>
              <a:lstStyle/>
              <a:p>
                <a:r>
                  <a:rPr lang="en-US">
                    <a:noFill/>
                  </a:rPr>
                  <a:t> </a:t>
                </a:r>
              </a:p>
            </p:txBody>
          </p:sp>
        </mc:Fallback>
      </mc:AlternateContent>
    </p:spTree>
    <p:extLst>
      <p:ext uri="{BB962C8B-B14F-4D97-AF65-F5344CB8AC3E}">
        <p14:creationId xmlns:p14="http://schemas.microsoft.com/office/powerpoint/2010/main" val="196888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ED9F4-D710-1E38-CA55-AD0D803A8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D8456-6CD9-ED8C-4E4A-2A341FBC20BA}"/>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BE55CA-72B2-06D6-2E70-0779C437489D}"/>
                  </a:ext>
                </a:extLst>
              </p:cNvPr>
              <p:cNvSpPr>
                <a:spLocks noGrp="1"/>
              </p:cNvSpPr>
              <p:nvPr>
                <p:ph idx="1"/>
              </p:nvPr>
            </p:nvSpPr>
            <p:spPr>
              <a:xfrm>
                <a:off x="838199" y="1825624"/>
                <a:ext cx="10755574" cy="4602471"/>
              </a:xfrm>
            </p:spPr>
            <p:txBody>
              <a:bodyPr>
                <a:noAutofit/>
              </a:bodyPr>
              <a:lstStyle/>
              <a:p>
                <a:pPr>
                  <a:buClr>
                    <a:schemeClr val="tx1"/>
                  </a:buClr>
                </a:pPr>
                <a:r>
                  <a:rPr lang="en-US" sz="3000" dirty="0"/>
                  <a:t>Let </a:t>
                </a:r>
                <a14:m>
                  <m:oMath xmlns:m="http://schemas.openxmlformats.org/officeDocument/2006/math">
                    <m:r>
                      <a:rPr lang="en-US" sz="300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&gt;1</m:t>
                    </m:r>
                  </m:oMath>
                </a14:m>
                <a:r>
                  <a:rPr lang="en-US" sz="3000" dirty="0"/>
                  <a:t> be any fixed desired accuracy parameter.</a:t>
                </a:r>
                <a:br>
                  <a:rPr lang="en-US" sz="3000" dirty="0"/>
                </a:br>
                <a:br>
                  <a:rPr lang="en-US" sz="3000" dirty="0"/>
                </a:br>
                <a:r>
                  <a:rPr lang="en-US" sz="3000" dirty="0"/>
                  <a:t>For any integer sketch with </a:t>
                </a:r>
                <a14:m>
                  <m:oMath xmlns:m="http://schemas.openxmlformats.org/officeDocument/2006/math">
                    <m:r>
                      <a:rPr lang="en-US" sz="3000" i="1">
                        <a:solidFill>
                          <a:srgbClr val="C00000"/>
                        </a:solidFill>
                        <a:latin typeface="Cambria Math" panose="02040503050406030204" pitchFamily="18" charset="0"/>
                      </a:rPr>
                      <m:t>𝑟</m:t>
                    </m:r>
                  </m:oMath>
                </a14:m>
                <a:r>
                  <a:rPr lang="en-US" sz="3000" dirty="0"/>
                  <a:t> rows, there exists an algorithm that finds an integer-valued vector on which the sketch fails to output a </a:t>
                </a:r>
                <a14:m>
                  <m:oMath xmlns:m="http://schemas.openxmlformats.org/officeDocument/2006/math">
                    <m:r>
                      <a:rPr lang="en-US" sz="3200" i="1">
                        <a:solidFill>
                          <a:srgbClr val="C00000"/>
                        </a:solidFill>
                        <a:latin typeface="Cambria Math" panose="02040503050406030204" pitchFamily="18" charset="0"/>
                      </a:rPr>
                      <m:t>𝐵</m:t>
                    </m:r>
                  </m:oMath>
                </a14:m>
                <a:r>
                  <a:rPr lang="en-US" sz="3000" dirty="0"/>
                  <a:t>-approximation to the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000" dirty="0"/>
                  <a:t> norm of the query</a:t>
                </a:r>
              </a:p>
              <a:p>
                <a:pPr marL="0" indent="0">
                  <a:buClr>
                    <a:schemeClr val="tx1"/>
                  </a:buClr>
                  <a:buNone/>
                </a:pPr>
                <a:endParaRPr lang="en-US" sz="3000" dirty="0"/>
              </a:p>
              <a:p>
                <a:pPr>
                  <a:buClr>
                    <a:schemeClr val="tx1"/>
                  </a:buClr>
                </a:pPr>
                <a:r>
                  <a:rPr lang="en-US" sz="3000" dirty="0"/>
                  <a:t>The adaptive attack uses </a:t>
                </a:r>
                <a14:m>
                  <m:oMath xmlns:m="http://schemas.openxmlformats.org/officeDocument/2006/math">
                    <m:r>
                      <m:rPr>
                        <m:sty m:val="p"/>
                      </m:rPr>
                      <a:rPr lang="en-US" sz="2800" i="0" smtClean="0">
                        <a:solidFill>
                          <a:srgbClr val="C00000"/>
                        </a:solidFill>
                        <a:latin typeface="Cambria Math" panose="02040503050406030204" pitchFamily="18" charset="0"/>
                      </a:rPr>
                      <m:t>p</m:t>
                    </m:r>
                    <m:r>
                      <m:rPr>
                        <m:sty m:val="p"/>
                      </m:rPr>
                      <a:rPr lang="en-US" sz="2800" b="0" i="0" smtClean="0">
                        <a:solidFill>
                          <a:srgbClr val="C00000"/>
                        </a:solidFill>
                        <a:latin typeface="Cambria Math" panose="02040503050406030204" pitchFamily="18" charset="0"/>
                      </a:rPr>
                      <m:t>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𝑟</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r>
                      <a:rPr lang="en-US" sz="2800" b="0" i="1" smtClean="0">
                        <a:solidFill>
                          <a:srgbClr val="C00000"/>
                        </a:solidFill>
                        <a:latin typeface="Cambria Math" panose="02040503050406030204" pitchFamily="18" charset="0"/>
                      </a:rPr>
                      <m:t>)</m:t>
                    </m:r>
                  </m:oMath>
                </a14:m>
                <a:r>
                  <a:rPr lang="en-US" sz="3000" dirty="0"/>
                  <a:t> adaptive queries to the integer sketch and has runtime </a:t>
                </a:r>
                <a14:m>
                  <m:oMath xmlns:m="http://schemas.openxmlformats.org/officeDocument/2006/math">
                    <m:r>
                      <m:rPr>
                        <m:sty m:val="p"/>
                      </m:rPr>
                      <a:rPr lang="en-US" i="0">
                        <a:solidFill>
                          <a:srgbClr val="C00000"/>
                        </a:solidFill>
                        <a:latin typeface="Cambria Math" panose="02040503050406030204" pitchFamily="18" charset="0"/>
                      </a:rPr>
                      <m:t>poly</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r>
                      <a:rPr lang="en-US" i="1">
                        <a:solidFill>
                          <a:srgbClr val="C00000"/>
                        </a:solidFill>
                        <a:latin typeface="Cambria Math" panose="02040503050406030204" pitchFamily="18" charset="0"/>
                      </a:rPr>
                      <m:t>)</m:t>
                    </m:r>
                  </m:oMath>
                </a14:m>
                <a:r>
                  <a:rPr lang="en-US" sz="3000" dirty="0"/>
                  <a:t> across </a:t>
                </a:r>
                <a14:m>
                  <m:oMath xmlns:m="http://schemas.openxmlformats.org/officeDocument/2006/math">
                    <m:r>
                      <a:rPr lang="en-US" b="0" i="1" smtClean="0">
                        <a:solidFill>
                          <a:srgbClr val="C00000"/>
                        </a:solidFill>
                        <a:latin typeface="Cambria Math" panose="02040503050406030204" pitchFamily="18" charset="0"/>
                      </a:rPr>
                      <m:t>𝑟</m:t>
                    </m:r>
                  </m:oMath>
                </a14:m>
                <a:r>
                  <a:rPr lang="en-US" sz="3000" dirty="0"/>
                  <a:t> rounds of adaptivity and can be implemented in a </a:t>
                </a:r>
                <a:r>
                  <a:rPr lang="en-US" sz="3000" dirty="0" err="1"/>
                  <a:t>polynomially</a:t>
                </a:r>
                <a:r>
                  <a:rPr lang="en-US" sz="3000" dirty="0"/>
                  <a:t>-bounded turnstile stream</a:t>
                </a:r>
              </a:p>
            </p:txBody>
          </p:sp>
        </mc:Choice>
        <mc:Fallback xmlns="">
          <p:sp>
            <p:nvSpPr>
              <p:cNvPr id="3" name="Content Placeholder 2">
                <a:extLst>
                  <a:ext uri="{FF2B5EF4-FFF2-40B4-BE49-F238E27FC236}">
                    <a16:creationId xmlns:a16="http://schemas.microsoft.com/office/drawing/2014/main" id="{C5BE55CA-72B2-06D6-2E70-0779C437489D}"/>
                  </a:ext>
                </a:extLst>
              </p:cNvPr>
              <p:cNvSpPr>
                <a:spLocks noGrp="1" noRot="1" noChangeAspect="1" noMove="1" noResize="1" noEditPoints="1" noAdjustHandles="1" noChangeArrowheads="1" noChangeShapeType="1" noTextEdit="1"/>
              </p:cNvSpPr>
              <p:nvPr>
                <p:ph idx="1"/>
              </p:nvPr>
            </p:nvSpPr>
            <p:spPr>
              <a:xfrm>
                <a:off x="838199" y="1825624"/>
                <a:ext cx="10755574" cy="4602471"/>
              </a:xfrm>
              <a:blipFill>
                <a:blip r:embed="rId3"/>
                <a:stretch>
                  <a:fillRect l="-1133" t="-2649" r="-1586" b="-2384"/>
                </a:stretch>
              </a:blipFill>
            </p:spPr>
            <p:txBody>
              <a:bodyPr/>
              <a:lstStyle/>
              <a:p>
                <a:r>
                  <a:rPr lang="en-US">
                    <a:noFill/>
                  </a:rPr>
                  <a:t> </a:t>
                </a:r>
              </a:p>
            </p:txBody>
          </p:sp>
        </mc:Fallback>
      </mc:AlternateContent>
    </p:spTree>
    <p:extLst>
      <p:ext uri="{BB962C8B-B14F-4D97-AF65-F5344CB8AC3E}">
        <p14:creationId xmlns:p14="http://schemas.microsoft.com/office/powerpoint/2010/main" val="3141914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Technical Overview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5"/>
                <a:ext cx="10363202" cy="4725300"/>
              </a:xfrm>
            </p:spPr>
            <p:txBody>
              <a:bodyPr>
                <a:normAutofit lnSpcReduction="10000"/>
              </a:bodyPr>
              <a:lstStyle/>
              <a:p>
                <a:pPr>
                  <a:buClr>
                    <a:schemeClr val="tx1"/>
                  </a:buClr>
                </a:pPr>
                <a:r>
                  <a:rPr lang="en-US" sz="3200" dirty="0"/>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sub>
                    </m:sSub>
                  </m:oMath>
                </a14:m>
                <a:r>
                  <a:rPr lang="en-US" sz="3200" dirty="0"/>
                  <a:t> denote the discrete Gaussian distribution on support </a:t>
                </a:r>
                <a14:m>
                  <m:oMath xmlns:m="http://schemas.openxmlformats.org/officeDocument/2006/math">
                    <m:r>
                      <a:rPr lang="en-US" sz="3200" i="1">
                        <a:solidFill>
                          <a:srgbClr val="C00000"/>
                        </a:solidFill>
                        <a:latin typeface="Cambria Math" panose="02040503050406030204" pitchFamily="18" charset="0"/>
                      </a:rPr>
                      <m:t>𝐿</m:t>
                    </m:r>
                  </m:oMath>
                </a14:m>
                <a:r>
                  <a:rPr lang="en-US" sz="3200" dirty="0"/>
                  <a:t> and with covariance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𝑆</m:t>
                    </m:r>
                  </m:oMath>
                </a14:m>
                <a:endParaRPr lang="en-US" sz="3200" dirty="0"/>
              </a:p>
              <a:p>
                <a:pPr>
                  <a:buClr>
                    <a:schemeClr val="tx1"/>
                  </a:buClr>
                </a:pPr>
                <a:endParaRPr lang="en-US" sz="3200" dirty="0"/>
              </a:p>
              <a:p>
                <a:pPr>
                  <a:buClr>
                    <a:schemeClr val="tx1"/>
                  </a:buClr>
                </a:pPr>
                <a:r>
                  <a:rPr lang="en-US" sz="3200" dirty="0"/>
                  <a:t>Suppose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endParaRPr lang="en-US" sz="3200" dirty="0"/>
              </a:p>
              <a:p>
                <a:pPr>
                  <a:buClr>
                    <a:schemeClr val="tx1"/>
                  </a:buClr>
                </a:pPr>
                <a:endParaRPr lang="en-US" sz="3200" dirty="0"/>
              </a:p>
              <a:p>
                <a:pPr>
                  <a:buClr>
                    <a:schemeClr val="tx1"/>
                  </a:buClr>
                </a:pPr>
                <a:r>
                  <a:rPr lang="en-US" sz="3200" dirty="0"/>
                  <a:t>Similar to the continuous case, we want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 </m:t>
                    </m:r>
                  </m:oMath>
                </a14:m>
                <a:r>
                  <a:rPr lang="en-US" sz="3200" dirty="0"/>
                  <a:t>is small</a:t>
                </a:r>
              </a:p>
              <a:p>
                <a:pPr>
                  <a:buClr>
                    <a:schemeClr val="tx1"/>
                  </a:buClr>
                </a:pPr>
                <a:endParaRPr lang="en-US" sz="3200" dirty="0"/>
              </a:p>
              <a:p>
                <a:pPr>
                  <a:buClr>
                    <a:schemeClr val="tx1"/>
                  </a:buClr>
                </a:pPr>
                <a:r>
                  <a:rPr lang="en-US" sz="3200" dirty="0"/>
                  <a:t>This is not true in general</a:t>
                </a:r>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5"/>
                <a:ext cx="10363202" cy="4725300"/>
              </a:xfrm>
              <a:blipFill>
                <a:blip r:embed="rId3"/>
                <a:stretch>
                  <a:fillRect l="-1293" t="-3222"/>
                </a:stretch>
              </a:blipFill>
            </p:spPr>
            <p:txBody>
              <a:bodyPr/>
              <a:lstStyle/>
              <a:p>
                <a:r>
                  <a:rPr lang="en-US">
                    <a:noFill/>
                  </a:rPr>
                  <a:t> </a:t>
                </a:r>
              </a:p>
            </p:txBody>
          </p:sp>
        </mc:Fallback>
      </mc:AlternateContent>
    </p:spTree>
    <p:extLst>
      <p:ext uri="{BB962C8B-B14F-4D97-AF65-F5344CB8AC3E}">
        <p14:creationId xmlns:p14="http://schemas.microsoft.com/office/powerpoint/2010/main" val="1102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2960016"/>
                <a:ext cx="11550445" cy="3223967"/>
              </a:xfrm>
            </p:spPr>
            <p:txBody>
              <a:bodyPr>
                <a:normAutofit fontScale="92500"/>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r>
                  <a:rPr lang="en-US" sz="2800" dirty="0"/>
                  <a:t>;</a:t>
                </a:r>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+1</m:t>
                    </m:r>
                  </m:oMath>
                </a14:m>
                <a:r>
                  <a:rPr lang="en-US" sz="2800" dirty="0"/>
                  <a:t>, i.e., “</a:t>
                </a:r>
                <a:r>
                  <a:rPr lang="en-US" sz="2800" i="1" dirty="0"/>
                  <a:t>inserting</a:t>
                </a:r>
                <a:r>
                  <a:rPr 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𝑡</m:t>
                        </m:r>
                      </m:sub>
                    </m:sSub>
                  </m:oMath>
                </a14:m>
                <a:r>
                  <a:rPr lang="en-US" sz="2800" dirty="0"/>
                  <a:t> into the storage.</a:t>
                </a:r>
              </a:p>
              <a:p>
                <a:pPr>
                  <a:lnSpc>
                    <a:spcPct val="150000"/>
                  </a:lnSpc>
                  <a:spcBef>
                    <a:spcPts val="0"/>
                  </a:spcBef>
                  <a:buClr>
                    <a:schemeClr val="tx1"/>
                  </a:buClr>
                </a:pPr>
                <a:r>
                  <a:rPr lang="en-US" dirty="0">
                    <a:solidFill>
                      <a:srgbClr val="00B050"/>
                    </a:solidFill>
                  </a:rPr>
                  <a:t>Output</a:t>
                </a:r>
                <a:r>
                  <a:rPr lang="en-US" dirty="0"/>
                  <a:t>: Evaluation/Approximation of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𝑥</m:t>
                        </m:r>
                      </m:e>
                    </m:d>
                  </m:oMath>
                </a14:m>
                <a:r>
                  <a:rPr lang="en-US" dirty="0"/>
                  <a:t> for a given function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oMath>
                </a14:m>
                <a:r>
                  <a:rPr lang="en-US" dirty="0"/>
                  <a:t>.</a:t>
                </a:r>
              </a:p>
              <a:p>
                <a:pPr>
                  <a:lnSpc>
                    <a:spcPct val="150000"/>
                  </a:lnSpc>
                  <a:spcBef>
                    <a:spcPts val="0"/>
                  </a:spcBef>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input space size</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and stream length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2960016"/>
                <a:ext cx="11550445" cy="3223967"/>
              </a:xfrm>
              <a:blipFill>
                <a:blip r:embed="rId3"/>
                <a:stretch>
                  <a:fillRect l="-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2422688" y="1907504"/>
                <a:ext cx="3733015" cy="655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2422688" y="1907504"/>
                <a:ext cx="3733015" cy="655360"/>
              </a:xfrm>
              <a:prstGeom prst="rect">
                <a:avLst/>
              </a:prstGeom>
              <a:blipFill>
                <a:blip r:embed="rId4"/>
                <a:stretch>
                  <a:fillRect/>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265682" y="1907504"/>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7589899" y="1549415"/>
            <a:ext cx="1922396" cy="1325563"/>
          </a:xfrm>
          <a:prstGeom prst="rect">
            <a:avLst/>
          </a:prstGeom>
        </p:spPr>
      </p:pic>
    </p:spTree>
    <p:extLst>
      <p:ext uri="{BB962C8B-B14F-4D97-AF65-F5344CB8AC3E}">
        <p14:creationId xmlns:p14="http://schemas.microsoft.com/office/powerpoint/2010/main" val="3082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C30F3301-DCBD-476B-84B7-DA747176C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0201" y="2577886"/>
            <a:ext cx="4653696" cy="2655956"/>
          </a:xfrm>
          <a:prstGeom prst="rect">
            <a:avLst/>
          </a:prstGeom>
        </p:spPr>
      </p:pic>
      <p:pic>
        <p:nvPicPr>
          <p:cNvPr id="16" name="图形 15">
            <a:extLst>
              <a:ext uri="{FF2B5EF4-FFF2-40B4-BE49-F238E27FC236}">
                <a16:creationId xmlns:a16="http://schemas.microsoft.com/office/drawing/2014/main" id="{3B60BED8-F7F8-422D-A7A2-F604B2DBAD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104" y="2577886"/>
            <a:ext cx="4653697" cy="265595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D3969-2BC3-AE94-2CB2-127D15D5C7F6}"/>
                  </a:ext>
                </a:extLst>
              </p:cNvPr>
              <p:cNvSpPr txBox="1"/>
              <p:nvPr/>
            </p:nvSpPr>
            <p:spPr>
              <a:xfrm>
                <a:off x="1192953" y="5143938"/>
                <a:ext cx="4464000" cy="1177182"/>
              </a:xfrm>
              <a:prstGeom prst="rect">
                <a:avLst/>
              </a:prstGeom>
              <a:solidFill>
                <a:schemeClr val="accent6">
                  <a:lumMod val="20000"/>
                  <a:lumOff val="80000"/>
                </a:schemeClr>
              </a:solidFill>
            </p:spPr>
            <p:txBody>
              <a:bodyPr wrap="square">
                <a:spAutoFit/>
              </a:bodyPr>
              <a:lstStyle/>
              <a:p>
                <a:pPr algn="ctr"/>
                <a:r>
                  <a:rPr lang="en-US" altLang="zh-CN" sz="2800" dirty="0">
                    <a:solidFill>
                      <a:schemeClr val="tx1"/>
                    </a:solidFill>
                  </a:rPr>
                  <a:t>Easy to see </a:t>
                </a:r>
                <a14:m>
                  <m:oMath xmlns:m="http://schemas.openxmlformats.org/officeDocument/2006/math">
                    <m:sSub>
                      <m:sSubPr>
                        <m:ctrlPr>
                          <a:rPr lang="en-US" altLang="zh-CN" sz="2800" i="1" smtClean="0">
                            <a:solidFill>
                              <a:srgbClr val="C40F0F"/>
                            </a:solidFill>
                            <a:latin typeface="Cambria Math" panose="02040503050406030204" pitchFamily="18" charset="0"/>
                          </a:rPr>
                        </m:ctrlPr>
                      </m:sSubPr>
                      <m:e>
                        <m:r>
                          <a:rPr lang="en-US" altLang="zh-CN" sz="2800" i="1">
                            <a:solidFill>
                              <a:srgbClr val="C40F0F"/>
                            </a:solidFill>
                            <a:latin typeface="Cambria Math" panose="02040503050406030204" pitchFamily="18" charset="0"/>
                          </a:rPr>
                          <m:t>𝑦</m:t>
                        </m:r>
                        <m:r>
                          <a:rPr lang="en-US" altLang="zh-CN" sz="2800" i="1">
                            <a:solidFill>
                              <a:srgbClr val="C40F0F"/>
                            </a:solidFill>
                            <a:latin typeface="Cambria Math" panose="02040503050406030204" pitchFamily="18" charset="0"/>
                          </a:rPr>
                          <m:t>∼</m:t>
                        </m:r>
                        <m:r>
                          <a:rPr lang="en-US" altLang="zh-CN" sz="2800" i="1">
                            <a:solidFill>
                              <a:srgbClr val="C40F0F"/>
                            </a:solidFill>
                            <a:latin typeface="Cambria Math" panose="02040503050406030204" pitchFamily="18" charset="0"/>
                          </a:rPr>
                          <m:t>𝒟</m:t>
                        </m:r>
                      </m:e>
                      <m:sub>
                        <m:sSup>
                          <m:sSupPr>
                            <m:ctrlPr>
                              <a:rPr lang="en-US" altLang="zh-CN" sz="2800" i="1">
                                <a:solidFill>
                                  <a:srgbClr val="C40F0F"/>
                                </a:solidFill>
                                <a:latin typeface="Cambria Math" panose="02040503050406030204" pitchFamily="18" charset="0"/>
                                <a:ea typeface="Cambria Math" panose="02040503050406030204" pitchFamily="18" charset="0"/>
                              </a:rPr>
                            </m:ctrlPr>
                          </m:sSupPr>
                          <m:e>
                            <m:r>
                              <a:rPr lang="en-US" altLang="zh-CN" sz="2800" i="1">
                                <a:solidFill>
                                  <a:srgbClr val="C40F0F"/>
                                </a:solidFill>
                                <a:latin typeface="Cambria Math" panose="02040503050406030204" pitchFamily="18" charset="0"/>
                                <a:ea typeface="Cambria Math" panose="02040503050406030204" pitchFamily="18" charset="0"/>
                              </a:rPr>
                              <m:t>ℤ</m:t>
                            </m:r>
                          </m:e>
                          <m:sup>
                            <m:r>
                              <a:rPr lang="en-US" altLang="zh-CN" sz="2800" i="1">
                                <a:solidFill>
                                  <a:srgbClr val="C40F0F"/>
                                </a:solidFill>
                                <a:latin typeface="Cambria Math" panose="02040503050406030204" pitchFamily="18" charset="0"/>
                                <a:ea typeface="Cambria Math" panose="02040503050406030204" pitchFamily="18" charset="0"/>
                              </a:rPr>
                              <m:t>2</m:t>
                            </m:r>
                          </m:sup>
                        </m:sSup>
                        <m:r>
                          <a:rPr lang="en-US" altLang="zh-CN" sz="2800" i="1">
                            <a:solidFill>
                              <a:srgbClr val="C40F0F"/>
                            </a:solidFill>
                            <a:latin typeface="Cambria Math" panose="02040503050406030204" pitchFamily="18" charset="0"/>
                          </a:rPr>
                          <m:t>,</m:t>
                        </m:r>
                        <m:r>
                          <a:rPr lang="en-US" altLang="zh-CN" sz="2800" b="0" i="1" smtClean="0">
                            <a:solidFill>
                              <a:srgbClr val="C40F0F"/>
                            </a:solidFill>
                            <a:latin typeface="Cambria Math" panose="02040503050406030204" pitchFamily="18" charset="0"/>
                          </a:rPr>
                          <m:t>1+</m:t>
                        </m:r>
                        <m:sSup>
                          <m:sSupPr>
                            <m:ctrlPr>
                              <a:rPr lang="en-US" altLang="zh-CN" sz="2800" b="0" i="1" smtClean="0">
                                <a:solidFill>
                                  <a:srgbClr val="C40F0F"/>
                                </a:solidFill>
                                <a:latin typeface="Cambria Math" panose="02040503050406030204" pitchFamily="18" charset="0"/>
                              </a:rPr>
                            </m:ctrlPr>
                          </m:sSupPr>
                          <m:e>
                            <m:r>
                              <a:rPr lang="en-US" altLang="zh-CN" sz="2800" b="0" i="1" smtClean="0">
                                <a:solidFill>
                                  <a:srgbClr val="C40F0F"/>
                                </a:solidFill>
                                <a:latin typeface="Cambria Math" panose="02040503050406030204" pitchFamily="18" charset="0"/>
                              </a:rPr>
                              <m:t>𝑁</m:t>
                            </m:r>
                          </m:e>
                          <m:sup>
                            <m:r>
                              <a:rPr lang="en-US" altLang="zh-CN" sz="2800" b="0" i="1" smtClean="0">
                                <a:solidFill>
                                  <a:srgbClr val="C40F0F"/>
                                </a:solidFill>
                                <a:latin typeface="Cambria Math" panose="02040503050406030204" pitchFamily="18" charset="0"/>
                              </a:rPr>
                              <m:t>2</m:t>
                            </m:r>
                          </m:sup>
                        </m:sSup>
                      </m:sub>
                    </m:sSub>
                  </m:oMath>
                </a14:m>
                <a:r>
                  <a:rPr lang="en-US" altLang="zh-CN" sz="2800" dirty="0">
                    <a:solidFill>
                      <a:schemeClr val="tx1"/>
                    </a:solidFill>
                  </a:rPr>
                  <a:t>,</a:t>
                </a:r>
              </a:p>
              <a:p>
                <a:pPr algn="ctr"/>
                <a:r>
                  <a:rPr lang="en-US" altLang="zh-CN" sz="2000" dirty="0">
                    <a:solidFill>
                      <a:schemeClr val="tx1"/>
                    </a:solidFill>
                  </a:rPr>
                  <a:t>(since </a:t>
                </a:r>
                <a14:m>
                  <m:oMath xmlns:m="http://schemas.openxmlformats.org/officeDocument/2006/math">
                    <m:r>
                      <a:rPr lang="en-US" altLang="zh-CN" sz="2000" b="0" i="1" smtClean="0">
                        <a:solidFill>
                          <a:srgbClr val="C40F0F"/>
                        </a:solidFill>
                        <a:latin typeface="Cambria Math" panose="02040503050406030204" pitchFamily="18" charset="0"/>
                      </a:rPr>
                      <m:t>𝐴</m:t>
                    </m:r>
                    <m:sSup>
                      <m:sSupPr>
                        <m:ctrlPr>
                          <a:rPr lang="en-US" altLang="zh-CN" sz="2000" i="1">
                            <a:solidFill>
                              <a:srgbClr val="C40F0F"/>
                            </a:solidFill>
                            <a:latin typeface="Cambria Math" panose="02040503050406030204" pitchFamily="18" charset="0"/>
                          </a:rPr>
                        </m:ctrlPr>
                      </m:sSupPr>
                      <m:e>
                        <m:r>
                          <a:rPr lang="en-US" altLang="zh-CN" sz="2000" i="1">
                            <a:solidFill>
                              <a:srgbClr val="C40F0F"/>
                            </a:solidFill>
                            <a:latin typeface="Cambria Math" panose="02040503050406030204" pitchFamily="18" charset="0"/>
                          </a:rPr>
                          <m:t>𝐴</m:t>
                        </m:r>
                      </m:e>
                      <m:sup>
                        <m:r>
                          <a:rPr lang="en-US" altLang="zh-CN" sz="2000" i="1">
                            <a:solidFill>
                              <a:srgbClr val="C40F0F"/>
                            </a:solidFill>
                            <a:latin typeface="Cambria Math" panose="02040503050406030204" pitchFamily="18" charset="0"/>
                          </a:rPr>
                          <m:t>𝑇</m:t>
                        </m:r>
                      </m:sup>
                    </m:sSup>
                    <m:r>
                      <a:rPr lang="en-US" altLang="zh-CN" sz="2000" b="0" i="1" smtClean="0">
                        <a:solidFill>
                          <a:srgbClr val="C40F0F"/>
                        </a:solidFill>
                        <a:latin typeface="Cambria Math" panose="02040503050406030204" pitchFamily="18" charset="0"/>
                      </a:rPr>
                      <m:t>=1+</m:t>
                    </m:r>
                    <m:sSup>
                      <m:sSupPr>
                        <m:ctrlPr>
                          <a:rPr lang="en-US" altLang="zh-CN" sz="2000" b="0" i="1" smtClean="0">
                            <a:solidFill>
                              <a:srgbClr val="C40F0F"/>
                            </a:solidFill>
                            <a:latin typeface="Cambria Math" panose="02040503050406030204" pitchFamily="18" charset="0"/>
                          </a:rPr>
                        </m:ctrlPr>
                      </m:sSupPr>
                      <m:e>
                        <m:r>
                          <a:rPr lang="en-US" altLang="zh-CN" sz="2000" b="0" i="1" smtClean="0">
                            <a:solidFill>
                              <a:srgbClr val="C40F0F"/>
                            </a:solidFill>
                            <a:latin typeface="Cambria Math" panose="02040503050406030204" pitchFamily="18" charset="0"/>
                          </a:rPr>
                          <m:t>𝑁</m:t>
                        </m:r>
                      </m:e>
                      <m:sup>
                        <m:r>
                          <a:rPr lang="en-US" altLang="zh-CN" sz="2000" b="0" i="1" smtClean="0">
                            <a:solidFill>
                              <a:srgbClr val="C40F0F"/>
                            </a:solidFill>
                            <a:latin typeface="Cambria Math" panose="02040503050406030204" pitchFamily="18" charset="0"/>
                          </a:rPr>
                          <m:t>2</m:t>
                        </m:r>
                      </m:sup>
                    </m:sSup>
                  </m:oMath>
                </a14:m>
                <a:r>
                  <a:rPr lang="en-US" altLang="zh-CN" sz="2000" dirty="0"/>
                  <a:t>)</a:t>
                </a:r>
              </a:p>
              <a:p>
                <a:pPr algn="ctr"/>
                <a:r>
                  <a:rPr lang="en-US" altLang="zh-CN" sz="2000" dirty="0"/>
                  <a:t>“Uniformly” distributed around </a:t>
                </a:r>
                <a14:m>
                  <m:oMath xmlns:m="http://schemas.openxmlformats.org/officeDocument/2006/math">
                    <m:r>
                      <a:rPr lang="en-US" sz="2000" i="1">
                        <a:solidFill>
                          <a:srgbClr val="C00000"/>
                        </a:solidFill>
                        <a:latin typeface="Cambria Math" panose="02040503050406030204" pitchFamily="18" charset="0"/>
                      </a:rPr>
                      <m:t>𝑂</m:t>
                    </m:r>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𝑁</m:t>
                    </m:r>
                    <m:r>
                      <a:rPr lang="en-US" sz="2000" i="1">
                        <a:solidFill>
                          <a:srgbClr val="C00000"/>
                        </a:solidFill>
                        <a:latin typeface="Cambria Math" panose="02040503050406030204" pitchFamily="18" charset="0"/>
                      </a:rPr>
                      <m:t>)</m:t>
                    </m:r>
                  </m:oMath>
                </a14:m>
                <a:endParaRPr lang="en-US" altLang="zh-CN" sz="2000" dirty="0"/>
              </a:p>
            </p:txBody>
          </p:sp>
        </mc:Choice>
        <mc:Fallback xmlns="">
          <p:sp>
            <p:nvSpPr>
              <p:cNvPr id="21" name="TextBox 20">
                <a:extLst>
                  <a:ext uri="{FF2B5EF4-FFF2-40B4-BE49-F238E27FC236}">
                    <a16:creationId xmlns:a16="http://schemas.microsoft.com/office/drawing/2014/main" id="{F79D3969-2BC3-AE94-2CB2-127D15D5C7F6}"/>
                  </a:ext>
                </a:extLst>
              </p:cNvPr>
              <p:cNvSpPr txBox="1">
                <a:spLocks noRot="1" noChangeAspect="1" noMove="1" noResize="1" noEditPoints="1" noAdjustHandles="1" noChangeArrowheads="1" noChangeShapeType="1" noTextEdit="1"/>
              </p:cNvSpPr>
              <p:nvPr/>
            </p:nvSpPr>
            <p:spPr>
              <a:xfrm>
                <a:off x="1192953" y="5143938"/>
                <a:ext cx="4464000" cy="1177182"/>
              </a:xfrm>
              <a:prstGeom prst="rect">
                <a:avLst/>
              </a:prstGeom>
              <a:blipFill>
                <a:blip r:embed="rId6"/>
                <a:stretch>
                  <a:fillRect t="-5181" b="-8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6B650C-7B3A-6514-F8BC-AA45ABC674FF}"/>
                  </a:ext>
                </a:extLst>
              </p:cNvPr>
              <p:cNvSpPr txBox="1"/>
              <p:nvPr/>
            </p:nvSpPr>
            <p:spPr>
              <a:xfrm>
                <a:off x="6535048" y="5145407"/>
                <a:ext cx="4818752" cy="1266437"/>
              </a:xfrm>
              <a:prstGeom prst="rect">
                <a:avLst/>
              </a:prstGeom>
              <a:solidFill>
                <a:schemeClr val="accent4">
                  <a:lumMod val="20000"/>
                  <a:lumOff val="80000"/>
                </a:schemeClr>
              </a:solidFill>
            </p:spPr>
            <p:txBody>
              <a:bodyPr wrap="square">
                <a:spAutoFit/>
              </a:bodyPr>
              <a:lstStyle/>
              <a:p>
                <a:pPr algn="ctr"/>
                <a14:m>
                  <m:oMath xmlns:m="http://schemas.openxmlformats.org/officeDocument/2006/math">
                    <m:r>
                      <a:rPr lang="en-US" sz="2800" i="1" smtClean="0">
                        <a:solidFill>
                          <a:srgbClr val="C40F0F"/>
                        </a:solidFill>
                        <a:latin typeface="Cambria Math" panose="02040503050406030204" pitchFamily="18" charset="0"/>
                      </a:rPr>
                      <m:t>𝐴</m:t>
                    </m:r>
                    <m:r>
                      <a:rPr lang="en-US" sz="2800" b="0" i="1" smtClean="0">
                        <a:solidFill>
                          <a:srgbClr val="C40F0F"/>
                        </a:solidFill>
                        <a:latin typeface="Cambria Math" panose="02040503050406030204" pitchFamily="18" charset="0"/>
                      </a:rPr>
                      <m:t>𝑥</m:t>
                    </m:r>
                    <m:r>
                      <a:rPr lang="en-US" sz="2800" b="0" i="1" smtClean="0">
                        <a:solidFill>
                          <a:srgbClr val="C40F0F"/>
                        </a:solidFill>
                        <a:latin typeface="Cambria Math" panose="02040503050406030204" pitchFamily="18" charset="0"/>
                      </a:rPr>
                      <m:t>=</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1</m:t>
                        </m:r>
                      </m:sub>
                    </m:sSub>
                    <m:r>
                      <a:rPr lang="en-US" sz="2800" b="0" i="1" smtClean="0">
                        <a:solidFill>
                          <a:srgbClr val="C40F0F"/>
                        </a:solidFill>
                        <a:latin typeface="Cambria Math" panose="02040503050406030204" pitchFamily="18" charset="0"/>
                      </a:rPr>
                      <m:t>+</m:t>
                    </m:r>
                    <m:r>
                      <a:rPr lang="en-US" sz="2800" b="0" i="1" smtClean="0">
                        <a:solidFill>
                          <a:srgbClr val="002060"/>
                        </a:solidFill>
                        <a:latin typeface="Cambria Math" panose="02040503050406030204" pitchFamily="18" charset="0"/>
                      </a:rPr>
                      <m:t>𝑁</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2</m:t>
                        </m:r>
                      </m:sub>
                    </m:sSub>
                  </m:oMath>
                </a14:m>
                <a:r>
                  <a:rPr lang="en-US" altLang="zh-CN" sz="2800" dirty="0">
                    <a:solidFill>
                      <a:srgbClr val="C40F0F"/>
                    </a:solidFill>
                  </a:rPr>
                  <a:t> </a:t>
                </a:r>
              </a:p>
              <a:p>
                <a:pPr algn="ctr"/>
                <a:r>
                  <a:rPr lang="en-US" altLang="zh-CN" sz="2000" dirty="0"/>
                  <a:t>Mass concentrates around multiples of </a:t>
                </a:r>
                <a14:m>
                  <m:oMath xmlns:m="http://schemas.openxmlformats.org/officeDocument/2006/math">
                    <m:r>
                      <a:rPr lang="en-US" altLang="zh-CN" sz="2000" i="1">
                        <a:solidFill>
                          <a:srgbClr val="C00000"/>
                        </a:solidFill>
                        <a:latin typeface="Cambria Math" panose="02040503050406030204" pitchFamily="18" charset="0"/>
                      </a:rPr>
                      <m:t>𝑁</m:t>
                    </m:r>
                  </m:oMath>
                </a14:m>
                <a:r>
                  <a:rPr lang="en-US" altLang="zh-CN" sz="2000" dirty="0"/>
                  <a:t>.</a:t>
                </a:r>
              </a:p>
              <a:p>
                <a:pPr algn="ctr"/>
                <a:r>
                  <a:rPr lang="en-US" sz="2000" dirty="0"/>
                  <a:t>Low mass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𝑁</m:t>
                        </m:r>
                      </m:num>
                      <m:den>
                        <m:r>
                          <a:rPr lang="en-US" sz="2000" i="1">
                            <a:solidFill>
                              <a:srgbClr val="C00000"/>
                            </a:solidFill>
                            <a:latin typeface="Cambria Math" panose="02040503050406030204" pitchFamily="18" charset="0"/>
                          </a:rPr>
                          <m:t>2</m:t>
                        </m:r>
                      </m:den>
                    </m:f>
                  </m:oMath>
                </a14:m>
                <a:endParaRPr lang="en-US" sz="2000" dirty="0"/>
              </a:p>
            </p:txBody>
          </p:sp>
        </mc:Choice>
        <mc:Fallback xmlns="">
          <p:sp>
            <p:nvSpPr>
              <p:cNvPr id="22" name="TextBox 21">
                <a:extLst>
                  <a:ext uri="{FF2B5EF4-FFF2-40B4-BE49-F238E27FC236}">
                    <a16:creationId xmlns:a16="http://schemas.microsoft.com/office/drawing/2014/main" id="{356B650C-7B3A-6514-F8BC-AA45ABC674FF}"/>
                  </a:ext>
                </a:extLst>
              </p:cNvPr>
              <p:cNvSpPr txBox="1">
                <a:spLocks noRot="1" noChangeAspect="1" noMove="1" noResize="1" noEditPoints="1" noAdjustHandles="1" noChangeArrowheads="1" noChangeShapeType="1" noTextEdit="1"/>
              </p:cNvSpPr>
              <p:nvPr/>
            </p:nvSpPr>
            <p:spPr>
              <a:xfrm>
                <a:off x="6535048" y="5145407"/>
                <a:ext cx="4818752" cy="1266437"/>
              </a:xfrm>
              <a:prstGeom prst="rect">
                <a:avLst/>
              </a:prstGeom>
              <a:blipFill>
                <a:blip r:embed="rId7"/>
                <a:stretch>
                  <a:fillRect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9DA905-5F62-B460-858F-2CE09EEDEBDD}"/>
                  </a:ext>
                </a:extLst>
              </p:cNvPr>
              <p:cNvSpPr txBox="1"/>
              <p:nvPr/>
            </p:nvSpPr>
            <p:spPr>
              <a:xfrm>
                <a:off x="838200" y="1690688"/>
                <a:ext cx="10898554" cy="649537"/>
              </a:xfrm>
              <a:prstGeom prst="rect">
                <a:avLst/>
              </a:prstGeom>
              <a:noFill/>
            </p:spPr>
            <p:txBody>
              <a:bodyPr wrap="square">
                <a:spAutoFit/>
              </a:bodyPr>
              <a:lstStyle/>
              <a:p>
                <a:pPr>
                  <a:buClr>
                    <a:schemeClr val="tx1"/>
                  </a:buClr>
                </a:pPr>
                <a:r>
                  <a:rPr lang="en-US" sz="3200" dirty="0"/>
                  <a:t>Consider</a:t>
                </a:r>
                <a:r>
                  <a:rPr lang="en-US" sz="3200" dirty="0">
                    <a:solidFill>
                      <a:srgbClr val="C00000"/>
                    </a:solidFill>
                  </a:rPr>
                  <a: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2</m:t>
                            </m:r>
                          </m:sub>
                        </m:sSub>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r>
                  <a:rPr lang="en-US" sz="3200" dirty="0"/>
                  <a:t>, where </a:t>
                </a:r>
                <a14:m>
                  <m:oMath xmlns:m="http://schemas.openxmlformats.org/officeDocument/2006/math">
                    <m:r>
                      <a:rPr lang="en-US" altLang="zh-CN" sz="3200" i="1">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m:t>
                    </m:r>
                  </m:oMath>
                </a14:m>
                <a:r>
                  <a:rPr lang="en-US" altLang="zh-CN" sz="3200" dirty="0"/>
                  <a:t>.</a:t>
                </a:r>
              </a:p>
            </p:txBody>
          </p:sp>
        </mc:Choice>
        <mc:Fallback xmlns="">
          <p:sp>
            <p:nvSpPr>
              <p:cNvPr id="9" name="TextBox 8">
                <a:extLst>
                  <a:ext uri="{FF2B5EF4-FFF2-40B4-BE49-F238E27FC236}">
                    <a16:creationId xmlns:a16="http://schemas.microsoft.com/office/drawing/2014/main" id="{829DA905-5F62-B460-858F-2CE09EEDEBDD}"/>
                  </a:ext>
                </a:extLst>
              </p:cNvPr>
              <p:cNvSpPr txBox="1">
                <a:spLocks noRot="1" noChangeAspect="1" noMove="1" noResize="1" noEditPoints="1" noAdjustHandles="1" noChangeArrowheads="1" noChangeShapeType="1" noTextEdit="1"/>
              </p:cNvSpPr>
              <p:nvPr/>
            </p:nvSpPr>
            <p:spPr>
              <a:xfrm>
                <a:off x="838200" y="1690688"/>
                <a:ext cx="10898554" cy="649537"/>
              </a:xfrm>
              <a:prstGeom prst="rect">
                <a:avLst/>
              </a:prstGeom>
              <a:blipFill>
                <a:blip r:embed="rId8"/>
                <a:stretch>
                  <a:fillRect l="-1455" t="-11215" b="-20561"/>
                </a:stretch>
              </a:blipFill>
            </p:spPr>
            <p:txBody>
              <a:bodyPr/>
              <a:lstStyle/>
              <a:p>
                <a:r>
                  <a:rPr lang="zh-CN" altLang="en-US">
                    <a:noFill/>
                  </a:rPr>
                  <a:t> </a:t>
                </a:r>
              </a:p>
            </p:txBody>
          </p:sp>
        </mc:Fallback>
      </mc:AlternateContent>
      <p:sp>
        <p:nvSpPr>
          <p:cNvPr id="12" name="Title 1">
            <a:extLst>
              <a:ext uri="{FF2B5EF4-FFF2-40B4-BE49-F238E27FC236}">
                <a16:creationId xmlns:a16="http://schemas.microsoft.com/office/drawing/2014/main" id="{784AC2C2-6913-4AAC-A06E-1BE178345AE9}"/>
              </a:ext>
            </a:extLst>
          </p:cNvPr>
          <p:cNvSpPr>
            <a:spLocks noGrp="1"/>
          </p:cNvSpPr>
          <p:nvPr>
            <p:ph type="title"/>
          </p:nvPr>
        </p:nvSpPr>
        <p:spPr>
          <a:xfrm>
            <a:off x="838200" y="365125"/>
            <a:ext cx="10515600" cy="1325563"/>
          </a:xfrm>
        </p:spPr>
        <p:txBody>
          <a:bodyPr/>
          <a:lstStyle/>
          <a:p>
            <a:r>
              <a:rPr lang="en-US" altLang="zh-CN" dirty="0">
                <a:solidFill>
                  <a:srgbClr val="C00000"/>
                </a:solidFill>
              </a:rPr>
              <a:t>Example</a:t>
            </a:r>
            <a:endParaRPr lang="en-US" dirty="0">
              <a:solidFill>
                <a:srgbClr val="C00000"/>
              </a:solidFill>
            </a:endParaRPr>
          </a:p>
        </p:txBody>
      </p:sp>
    </p:spTree>
    <p:extLst>
      <p:ext uri="{BB962C8B-B14F-4D97-AF65-F5344CB8AC3E}">
        <p14:creationId xmlns:p14="http://schemas.microsoft.com/office/powerpoint/2010/main" val="2205569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65F312-A34E-DD8E-5D83-3370BE0CD8A5}"/>
                  </a:ext>
                </a:extLst>
              </p:cNvPr>
              <p:cNvSpPr txBox="1"/>
              <p:nvPr/>
            </p:nvSpPr>
            <p:spPr>
              <a:xfrm>
                <a:off x="261280" y="1058125"/>
                <a:ext cx="5162732" cy="1015663"/>
              </a:xfrm>
              <a:prstGeom prst="rect">
                <a:avLst/>
              </a:prstGeom>
              <a:noFill/>
            </p:spPr>
            <p:txBody>
              <a:bodyPr wrap="square">
                <a:spAutoFit/>
              </a:bodyPr>
              <a:lstStyle/>
              <a:p>
                <a:pPr algn="ct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𝐴</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 </m:t>
                    </m:r>
                    <m:r>
                      <a:rPr lang="en-US" sz="300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𝑁</m:t>
                    </m:r>
                    <m:r>
                      <a:rPr lang="en-US" sz="3000" b="0" i="1" smtClean="0">
                        <a:solidFill>
                          <a:srgbClr val="C00000"/>
                        </a:solidFill>
                        <a:latin typeface="Cambria Math" panose="02040503050406030204" pitchFamily="18" charset="0"/>
                      </a:rPr>
                      <m:t>,1)</m:t>
                    </m:r>
                  </m:oMath>
                </a14:m>
                <a:r>
                  <a:rPr lang="en-US" sz="3000" dirty="0"/>
                  <a:t> generates orthogonal integer vectors</a:t>
                </a:r>
              </a:p>
            </p:txBody>
          </p:sp>
        </mc:Choice>
        <mc:Fallback xmlns="">
          <p:sp>
            <p:nvSpPr>
              <p:cNvPr id="18" name="TextBox 17">
                <a:extLst>
                  <a:ext uri="{FF2B5EF4-FFF2-40B4-BE49-F238E27FC236}">
                    <a16:creationId xmlns:a16="http://schemas.microsoft.com/office/drawing/2014/main" id="{0465F312-A34E-DD8E-5D83-3370BE0CD8A5}"/>
                  </a:ext>
                </a:extLst>
              </p:cNvPr>
              <p:cNvSpPr txBox="1">
                <a:spLocks noRot="1" noChangeAspect="1" noMove="1" noResize="1" noEditPoints="1" noAdjustHandles="1" noChangeArrowheads="1" noChangeShapeType="1" noTextEdit="1"/>
              </p:cNvSpPr>
              <p:nvPr/>
            </p:nvSpPr>
            <p:spPr>
              <a:xfrm>
                <a:off x="261280" y="1058125"/>
                <a:ext cx="5162732" cy="1015663"/>
              </a:xfrm>
              <a:prstGeom prst="rect">
                <a:avLst/>
              </a:prstGeom>
              <a:blipFill>
                <a:blip r:embed="rId2"/>
                <a:stretch>
                  <a:fillRect t="-7229" b="-18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A9B9F56-259C-43D6-D228-6343A7EBA266}"/>
                  </a:ext>
                </a:extLst>
              </p:cNvPr>
              <p:cNvSpPr txBox="1"/>
              <p:nvPr/>
            </p:nvSpPr>
            <p:spPr>
              <a:xfrm>
                <a:off x="1524001" y="316706"/>
                <a:ext cx="2247900" cy="5539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0" i="1" smtClean="0">
                          <a:solidFill>
                            <a:srgbClr val="C00000"/>
                          </a:solidFill>
                          <a:latin typeface="Cambria Math" panose="02040503050406030204" pitchFamily="18" charset="0"/>
                        </a:rPr>
                        <m:t>𝐴</m:t>
                      </m:r>
                      <m:r>
                        <a:rPr lang="en-US" sz="3000" b="0" i="1" smtClean="0">
                          <a:solidFill>
                            <a:srgbClr val="C00000"/>
                          </a:solidFill>
                          <a:latin typeface="Cambria Math" panose="02040503050406030204" pitchFamily="18" charset="0"/>
                        </a:rPr>
                        <m:t>=(1,</m:t>
                      </m:r>
                      <m:r>
                        <a:rPr lang="en-US" sz="3000" b="0" i="1" smtClean="0">
                          <a:solidFill>
                            <a:srgbClr val="C00000"/>
                          </a:solidFill>
                          <a:latin typeface="Cambria Math" panose="02040503050406030204" pitchFamily="18" charset="0"/>
                        </a:rPr>
                        <m:t>𝑁</m:t>
                      </m:r>
                      <m:r>
                        <a:rPr lang="en-US" sz="3000" b="0" i="1" smtClean="0">
                          <a:solidFill>
                            <a:srgbClr val="C00000"/>
                          </a:solidFill>
                          <a:latin typeface="Cambria Math" panose="02040503050406030204" pitchFamily="18" charset="0"/>
                        </a:rPr>
                        <m:t>)</m:t>
                      </m:r>
                    </m:oMath>
                  </m:oMathPara>
                </a14:m>
                <a:endParaRPr lang="en-US" sz="3000" dirty="0"/>
              </a:p>
            </p:txBody>
          </p:sp>
        </mc:Choice>
        <mc:Fallback xmlns="">
          <p:sp>
            <p:nvSpPr>
              <p:cNvPr id="19" name="TextBox 18">
                <a:extLst>
                  <a:ext uri="{FF2B5EF4-FFF2-40B4-BE49-F238E27FC236}">
                    <a16:creationId xmlns:a16="http://schemas.microsoft.com/office/drawing/2014/main" id="{7A9B9F56-259C-43D6-D228-6343A7EBA266}"/>
                  </a:ext>
                </a:extLst>
              </p:cNvPr>
              <p:cNvSpPr txBox="1">
                <a:spLocks noRot="1" noChangeAspect="1" noMove="1" noResize="1" noEditPoints="1" noAdjustHandles="1" noChangeArrowheads="1" noChangeShapeType="1" noTextEdit="1"/>
              </p:cNvSpPr>
              <p:nvPr/>
            </p:nvSpPr>
            <p:spPr>
              <a:xfrm>
                <a:off x="1524001" y="316706"/>
                <a:ext cx="224790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D3969-2BC3-AE94-2CB2-127D15D5C7F6}"/>
                  </a:ext>
                </a:extLst>
              </p:cNvPr>
              <p:cNvSpPr txBox="1"/>
              <p:nvPr/>
            </p:nvSpPr>
            <p:spPr>
              <a:xfrm>
                <a:off x="261280" y="2747436"/>
                <a:ext cx="5717930" cy="1522340"/>
              </a:xfrm>
              <a:prstGeom prst="rect">
                <a:avLst/>
              </a:prstGeom>
              <a:noFill/>
            </p:spPr>
            <p:txBody>
              <a:bodyPr wrap="square">
                <a:spAutoFit/>
              </a:bodyPr>
              <a:lstStyle/>
              <a:p>
                <a:pPr algn="ctr"/>
                <a14:m>
                  <m:oMath xmlns:m="http://schemas.openxmlformats.org/officeDocument/2006/math">
                    <m:r>
                      <a:rPr lang="en-US" sz="3000" b="0" i="1" smtClean="0">
                        <a:solidFill>
                          <a:srgbClr val="C00000"/>
                        </a:solidFill>
                        <a:latin typeface="Cambria Math" panose="02040503050406030204" pitchFamily="18" charset="0"/>
                      </a:rPr>
                      <m:t>𝐴</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𝐴</m:t>
                        </m:r>
                      </m:e>
                      <m:sup>
                        <m:r>
                          <a:rPr lang="en-US" sz="3000" b="0" i="1" smtClean="0">
                            <a:solidFill>
                              <a:srgbClr val="C00000"/>
                            </a:solidFill>
                            <a:latin typeface="Cambria Math" panose="02040503050406030204" pitchFamily="18" charset="0"/>
                          </a:rPr>
                          <m:t>𝑇</m:t>
                        </m:r>
                      </m:sup>
                    </m:sSup>
                    <m:r>
                      <a:rPr lang="en-US" sz="3000" b="0" i="1" smtClean="0">
                        <a:solidFill>
                          <a:srgbClr val="C00000"/>
                        </a:solidFill>
                        <a:latin typeface="Cambria Math" panose="02040503050406030204" pitchFamily="18" charset="0"/>
                      </a:rPr>
                      <m:t>=1+</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𝑁</m:t>
                        </m:r>
                      </m:e>
                      <m:sup>
                        <m:r>
                          <a:rPr lang="en-US" sz="3000" b="0" i="1" smtClean="0">
                            <a:solidFill>
                              <a:srgbClr val="C00000"/>
                            </a:solidFill>
                            <a:latin typeface="Cambria Math" panose="02040503050406030204" pitchFamily="18" charset="0"/>
                          </a:rPr>
                          <m:t>2</m:t>
                        </m:r>
                      </m:sup>
                    </m:sSup>
                  </m:oMath>
                </a14:m>
                <a:r>
                  <a:rPr lang="en-US" sz="3000" dirty="0"/>
                  <a:t> so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𝑦</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𝒟</m:t>
                        </m:r>
                      </m:e>
                      <m:sub>
                        <m:sSup>
                          <m:sSupPr>
                            <m:ctrlPr>
                              <a:rPr lang="en-US" sz="2800" i="1">
                                <a:solidFill>
                                  <a:srgbClr val="C00000"/>
                                </a:solidFill>
                                <a:latin typeface="Cambria Math" panose="02040503050406030204" pitchFamily="18" charset="0"/>
                                <a:ea typeface="Cambria Math" panose="02040503050406030204" pitchFamily="18" charset="0"/>
                              </a:rPr>
                            </m:ctrlPr>
                          </m:sSupPr>
                          <m:e>
                            <m:r>
                              <a:rPr lang="en-US" sz="2800" b="0" i="1" smtClean="0">
                                <a:solidFill>
                                  <a:srgbClr val="C00000"/>
                                </a:solidFill>
                                <a:latin typeface="Cambria Math" panose="02040503050406030204" pitchFamily="18" charset="0"/>
                                <a:ea typeface="Cambria Math" panose="02040503050406030204" pitchFamily="18" charset="0"/>
                              </a:rPr>
                              <m:t>𝐴</m:t>
                            </m:r>
                            <m:r>
                              <a:rPr lang="en-US" sz="2800" i="1">
                                <a:solidFill>
                                  <a:srgbClr val="C00000"/>
                                </a:solidFill>
                                <a:latin typeface="Cambria Math" panose="02040503050406030204" pitchFamily="18" charset="0"/>
                                <a:ea typeface="Cambria Math" panose="02040503050406030204" pitchFamily="18" charset="0"/>
                              </a:rPr>
                              <m:t>ℤ</m:t>
                            </m:r>
                          </m:e>
                          <m:sup>
                            <m:r>
                              <a:rPr lang="en-US" sz="2800" b="0" i="1" smtClean="0">
                                <a:solidFill>
                                  <a:srgbClr val="C00000"/>
                                </a:solidFill>
                                <a:latin typeface="Cambria Math" panose="02040503050406030204" pitchFamily="18" charset="0"/>
                                <a:ea typeface="Cambria Math" panose="02040503050406030204" pitchFamily="18" charset="0"/>
                              </a:rPr>
                              <m:t>2</m:t>
                            </m:r>
                          </m:sup>
                        </m:sSup>
                        <m:r>
                          <a:rPr lang="en-US" sz="2800" i="1">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𝐴</m:t>
                            </m:r>
                          </m:e>
                          <m:sup>
                            <m:r>
                              <a:rPr lang="en-US" sz="2800" b="0" i="1" smtClean="0">
                                <a:solidFill>
                                  <a:srgbClr val="C00000"/>
                                </a:solidFill>
                                <a:latin typeface="Cambria Math" panose="02040503050406030204" pitchFamily="18" charset="0"/>
                              </a:rPr>
                              <m:t>𝑇</m:t>
                            </m:r>
                          </m:sup>
                        </m:sSup>
                      </m:sub>
                    </m:sSub>
                  </m:oMath>
                </a14:m>
                <a:r>
                  <a:rPr lang="en-US" sz="3000" dirty="0"/>
                  <a:t> is roughly uniformly distributed around </a:t>
                </a:r>
                <a14:m>
                  <m:oMath xmlns:m="http://schemas.openxmlformats.org/officeDocument/2006/math">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𝑁</m:t>
                    </m:r>
                    <m:r>
                      <a:rPr lang="en-US" sz="2800" b="0" i="1" smtClean="0">
                        <a:solidFill>
                          <a:srgbClr val="C00000"/>
                        </a:solidFill>
                        <a:latin typeface="Cambria Math" panose="02040503050406030204" pitchFamily="18" charset="0"/>
                      </a:rPr>
                      <m:t>)</m:t>
                    </m:r>
                  </m:oMath>
                </a14:m>
                <a:endParaRPr lang="en-US" sz="3000" dirty="0"/>
              </a:p>
            </p:txBody>
          </p:sp>
        </mc:Choice>
        <mc:Fallback xmlns="">
          <p:sp>
            <p:nvSpPr>
              <p:cNvPr id="21" name="TextBox 20">
                <a:extLst>
                  <a:ext uri="{FF2B5EF4-FFF2-40B4-BE49-F238E27FC236}">
                    <a16:creationId xmlns:a16="http://schemas.microsoft.com/office/drawing/2014/main" id="{F79D3969-2BC3-AE94-2CB2-127D15D5C7F6}"/>
                  </a:ext>
                </a:extLst>
              </p:cNvPr>
              <p:cNvSpPr txBox="1">
                <a:spLocks noRot="1" noChangeAspect="1" noMove="1" noResize="1" noEditPoints="1" noAdjustHandles="1" noChangeArrowheads="1" noChangeShapeType="1" noTextEdit="1"/>
              </p:cNvSpPr>
              <p:nvPr/>
            </p:nvSpPr>
            <p:spPr>
              <a:xfrm>
                <a:off x="261280" y="2747436"/>
                <a:ext cx="5717930" cy="1522340"/>
              </a:xfrm>
              <a:prstGeom prst="rect">
                <a:avLst/>
              </a:prstGeom>
              <a:blipFill>
                <a:blip r:embed="rId4"/>
                <a:stretch>
                  <a:fillRect t="-5622" r="-213" b="-10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6B650C-7B3A-6514-F8BC-AA45ABC674FF}"/>
                  </a:ext>
                </a:extLst>
              </p:cNvPr>
              <p:cNvSpPr txBox="1"/>
              <p:nvPr/>
            </p:nvSpPr>
            <p:spPr>
              <a:xfrm>
                <a:off x="166029" y="5097017"/>
                <a:ext cx="6251331" cy="1272464"/>
              </a:xfrm>
              <a:prstGeom prst="rect">
                <a:avLst/>
              </a:prstGeom>
              <a:noFill/>
            </p:spPr>
            <p:txBody>
              <a:bodyPr wrap="square">
                <a:spAutoFit/>
              </a:bodyPr>
              <a:lstStyle/>
              <a:p>
                <a:pPr algn="ctr"/>
                <a:r>
                  <a:rPr lang="en-US" sz="3000" b="0" dirty="0"/>
                  <a:t>But for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𝒟</m:t>
                        </m:r>
                      </m:e>
                      <m:sub>
                        <m:sSup>
                          <m:sSupPr>
                            <m:ctrlPr>
                              <a:rPr lang="en-US" sz="2800" i="1">
                                <a:solidFill>
                                  <a:srgbClr val="C00000"/>
                                </a:solidFill>
                                <a:latin typeface="Cambria Math" panose="02040503050406030204" pitchFamily="18" charset="0"/>
                                <a:ea typeface="Cambria Math" panose="02040503050406030204" pitchFamily="18" charset="0"/>
                              </a:rPr>
                            </m:ctrlPr>
                          </m:sSupPr>
                          <m:e>
                            <m:r>
                              <a:rPr lang="en-US" sz="2800" i="1">
                                <a:solidFill>
                                  <a:srgbClr val="C00000"/>
                                </a:solidFill>
                                <a:latin typeface="Cambria Math" panose="02040503050406030204" pitchFamily="18" charset="0"/>
                                <a:ea typeface="Cambria Math" panose="02040503050406030204" pitchFamily="18" charset="0"/>
                              </a:rPr>
                              <m:t>ℤ</m:t>
                            </m:r>
                          </m:e>
                          <m:sup>
                            <m:r>
                              <a:rPr lang="en-US" sz="2800" b="0" i="1" smtClean="0">
                                <a:solidFill>
                                  <a:srgbClr val="C00000"/>
                                </a:solidFill>
                                <a:latin typeface="Cambria Math" panose="02040503050406030204" pitchFamily="18" charset="0"/>
                                <a:ea typeface="Cambria Math" panose="02040503050406030204" pitchFamily="18" charset="0"/>
                              </a:rPr>
                              <m:t>2</m:t>
                            </m:r>
                          </m:sup>
                        </m:sSup>
                        <m:r>
                          <a:rPr lang="en-US" sz="2800" i="1">
                            <a:solidFill>
                              <a:srgbClr val="C00000"/>
                            </a:solidFill>
                            <a:latin typeface="Cambria Math" panose="02040503050406030204" pitchFamily="18" charset="0"/>
                          </a:rPr>
                          <m:t>, </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𝐼</m:t>
                            </m:r>
                          </m:e>
                          <m:sub>
                            <m:r>
                              <a:rPr lang="en-US" sz="2800" b="0" i="1" smtClean="0">
                                <a:solidFill>
                                  <a:srgbClr val="C00000"/>
                                </a:solidFill>
                                <a:latin typeface="Cambria Math" panose="02040503050406030204" pitchFamily="18" charset="0"/>
                              </a:rPr>
                              <m:t>2</m:t>
                            </m:r>
                          </m:sub>
                        </m:sSub>
                      </m:sub>
                    </m:sSub>
                  </m:oMath>
                </a14:m>
                <a:r>
                  <a:rPr lang="en-US" sz="3000" dirty="0"/>
                  <a:t> then </a:t>
                </a:r>
                <a14:m>
                  <m:oMath xmlns:m="http://schemas.openxmlformats.org/officeDocument/2006/math">
                    <m:r>
                      <a:rPr lang="en-US" sz="3000" i="1">
                        <a:solidFill>
                          <a:srgbClr val="C00000"/>
                        </a:solidFill>
                        <a:latin typeface="Cambria Math" panose="02040503050406030204" pitchFamily="18" charset="0"/>
                      </a:rPr>
                      <m:t>𝐴</m:t>
                    </m:r>
                    <m:r>
                      <a:rPr lang="en-US" sz="3000" b="0" i="1" smtClean="0">
                        <a:solidFill>
                          <a:srgbClr val="C00000"/>
                        </a:solidFill>
                        <a:latin typeface="Cambria Math" panose="02040503050406030204" pitchFamily="18" charset="0"/>
                      </a:rPr>
                      <m:t>𝑥</m:t>
                    </m:r>
                  </m:oMath>
                </a14:m>
                <a:r>
                  <a:rPr lang="en-US" sz="3000" dirty="0"/>
                  <a:t> would be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𝑥</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𝑁</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𝑥</m:t>
                        </m:r>
                      </m:e>
                      <m:sub>
                        <m:r>
                          <a:rPr lang="en-US" sz="3000" b="0" i="1" smtClean="0">
                            <a:solidFill>
                              <a:srgbClr val="C00000"/>
                            </a:solidFill>
                            <a:latin typeface="Cambria Math" panose="02040503050406030204" pitchFamily="18" charset="0"/>
                          </a:rPr>
                          <m:t>2</m:t>
                        </m:r>
                      </m:sub>
                    </m:sSub>
                  </m:oMath>
                </a14:m>
                <a:r>
                  <a:rPr lang="en-US" sz="3000" dirty="0"/>
                  <a:t>, which has low mass at </a:t>
                </a:r>
                <a14:m>
                  <m:oMath xmlns:m="http://schemas.openxmlformats.org/officeDocument/2006/math">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𝑁</m:t>
                        </m:r>
                      </m:num>
                      <m:den>
                        <m:r>
                          <a:rPr lang="en-US" sz="3000" b="0" i="1" smtClean="0">
                            <a:solidFill>
                              <a:srgbClr val="C00000"/>
                            </a:solidFill>
                            <a:latin typeface="Cambria Math" panose="02040503050406030204" pitchFamily="18" charset="0"/>
                          </a:rPr>
                          <m:t>2</m:t>
                        </m:r>
                      </m:den>
                    </m:f>
                  </m:oMath>
                </a14:m>
                <a:endParaRPr lang="en-US" sz="3000" dirty="0"/>
              </a:p>
            </p:txBody>
          </p:sp>
        </mc:Choice>
        <mc:Fallback xmlns="">
          <p:sp>
            <p:nvSpPr>
              <p:cNvPr id="22" name="TextBox 21">
                <a:extLst>
                  <a:ext uri="{FF2B5EF4-FFF2-40B4-BE49-F238E27FC236}">
                    <a16:creationId xmlns:a16="http://schemas.microsoft.com/office/drawing/2014/main" id="{356B650C-7B3A-6514-F8BC-AA45ABC674FF}"/>
                  </a:ext>
                </a:extLst>
              </p:cNvPr>
              <p:cNvSpPr txBox="1">
                <a:spLocks noRot="1" noChangeAspect="1" noMove="1" noResize="1" noEditPoints="1" noAdjustHandles="1" noChangeArrowheads="1" noChangeShapeType="1" noTextEdit="1"/>
              </p:cNvSpPr>
              <p:nvPr/>
            </p:nvSpPr>
            <p:spPr>
              <a:xfrm>
                <a:off x="166029" y="5097017"/>
                <a:ext cx="6251331" cy="1272464"/>
              </a:xfrm>
              <a:prstGeom prst="rect">
                <a:avLst/>
              </a:prstGeom>
              <a:blipFill>
                <a:blip r:embed="rId5"/>
                <a:stretch>
                  <a:fillRect t="-6699" b="-3828"/>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C446400-E2AC-A86C-470D-54419041E50F}"/>
              </a:ext>
            </a:extLst>
          </p:cNvPr>
          <p:cNvCxnSpPr>
            <a:cxnSpLocks/>
          </p:cNvCxnSpPr>
          <p:nvPr/>
        </p:nvCxnSpPr>
        <p:spPr>
          <a:xfrm flipH="1">
            <a:off x="6651380" y="3247293"/>
            <a:ext cx="4365381" cy="0"/>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CF2A09CD-64FD-41C8-8ADA-18DB43795A50}"/>
              </a:ext>
            </a:extLst>
          </p:cNvPr>
          <p:cNvCxnSpPr>
            <a:cxnSpLocks/>
          </p:cNvCxnSpPr>
          <p:nvPr/>
        </p:nvCxnSpPr>
        <p:spPr>
          <a:xfrm flipV="1">
            <a:off x="8785712" y="1132825"/>
            <a:ext cx="0" cy="21144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2E5FA4-491B-465F-66ED-E6546D856E79}"/>
              </a:ext>
            </a:extLst>
          </p:cNvPr>
          <p:cNvCxnSpPr>
            <a:cxnSpLocks/>
          </p:cNvCxnSpPr>
          <p:nvPr/>
        </p:nvCxnSpPr>
        <p:spPr>
          <a:xfrm flipH="1">
            <a:off x="6651381" y="5974465"/>
            <a:ext cx="4365381" cy="0"/>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A1F29003-E0F2-83F3-3BDF-3D5429769D22}"/>
              </a:ext>
            </a:extLst>
          </p:cNvPr>
          <p:cNvCxnSpPr>
            <a:cxnSpLocks/>
          </p:cNvCxnSpPr>
          <p:nvPr/>
        </p:nvCxnSpPr>
        <p:spPr>
          <a:xfrm flipV="1">
            <a:off x="8785713" y="3859997"/>
            <a:ext cx="0" cy="21144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8E5DD609-5EBC-12A6-9648-1662B7FF9351}"/>
                  </a:ext>
                </a:extLst>
              </p14:cNvPr>
              <p14:cNvContentPartPr/>
              <p14:nvPr/>
            </p14:nvContentPartPr>
            <p14:xfrm>
              <a:off x="6782276" y="2223429"/>
              <a:ext cx="3822480" cy="269640"/>
            </p14:xfrm>
          </p:contentPart>
        </mc:Choice>
        <mc:Fallback xmlns="">
          <p:pic>
            <p:nvPicPr>
              <p:cNvPr id="33" name="Ink 32">
                <a:extLst>
                  <a:ext uri="{FF2B5EF4-FFF2-40B4-BE49-F238E27FC236}">
                    <a16:creationId xmlns:a16="http://schemas.microsoft.com/office/drawing/2014/main" id="{8E5DD609-5EBC-12A6-9648-1662B7FF9351}"/>
                  </a:ext>
                </a:extLst>
              </p:cNvPr>
              <p:cNvPicPr/>
              <p:nvPr/>
            </p:nvPicPr>
            <p:blipFill>
              <a:blip r:embed="rId7"/>
              <a:stretch>
                <a:fillRect/>
              </a:stretch>
            </p:blipFill>
            <p:spPr>
              <a:xfrm>
                <a:off x="6776156" y="2217309"/>
                <a:ext cx="3834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0C666CAE-A3AC-2114-DE36-0A3EE54F32E6}"/>
                  </a:ext>
                </a:extLst>
              </p14:cNvPr>
              <p14:cNvContentPartPr/>
              <p14:nvPr/>
            </p14:nvContentPartPr>
            <p14:xfrm>
              <a:off x="6925916" y="4991829"/>
              <a:ext cx="360" cy="360"/>
            </p14:xfrm>
          </p:contentPart>
        </mc:Choice>
        <mc:Fallback xmlns="">
          <p:pic>
            <p:nvPicPr>
              <p:cNvPr id="56" name="Ink 55">
                <a:extLst>
                  <a:ext uri="{FF2B5EF4-FFF2-40B4-BE49-F238E27FC236}">
                    <a16:creationId xmlns:a16="http://schemas.microsoft.com/office/drawing/2014/main" id="{0C666CAE-A3AC-2114-DE36-0A3EE54F32E6}"/>
                  </a:ext>
                </a:extLst>
              </p:cNvPr>
              <p:cNvPicPr/>
              <p:nvPr/>
            </p:nvPicPr>
            <p:blipFill>
              <a:blip r:embed="rId11"/>
              <a:stretch>
                <a:fillRect/>
              </a:stretch>
            </p:blipFill>
            <p:spPr>
              <a:xfrm>
                <a:off x="6919796" y="498570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48403AA5-ED75-1BC4-F192-5669A1BF48F0}"/>
                  </a:ext>
                </a:extLst>
              </p14:cNvPr>
              <p14:cNvContentPartPr/>
              <p14:nvPr/>
            </p14:nvContentPartPr>
            <p14:xfrm>
              <a:off x="6968036" y="5177229"/>
              <a:ext cx="360" cy="1800"/>
            </p14:xfrm>
          </p:contentPart>
        </mc:Choice>
        <mc:Fallback xmlns="">
          <p:pic>
            <p:nvPicPr>
              <p:cNvPr id="57" name="Ink 56">
                <a:extLst>
                  <a:ext uri="{FF2B5EF4-FFF2-40B4-BE49-F238E27FC236}">
                    <a16:creationId xmlns:a16="http://schemas.microsoft.com/office/drawing/2014/main" id="{48403AA5-ED75-1BC4-F192-5669A1BF48F0}"/>
                  </a:ext>
                </a:extLst>
              </p:cNvPr>
              <p:cNvPicPr/>
              <p:nvPr/>
            </p:nvPicPr>
            <p:blipFill>
              <a:blip r:embed="rId21"/>
              <a:stretch>
                <a:fillRect/>
              </a:stretch>
            </p:blipFill>
            <p:spPr>
              <a:xfrm>
                <a:off x="6961916" y="5171109"/>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57">
                <a:extLst>
                  <a:ext uri="{FF2B5EF4-FFF2-40B4-BE49-F238E27FC236}">
                    <a16:creationId xmlns:a16="http://schemas.microsoft.com/office/drawing/2014/main" id="{2C2E5D14-AB91-0B88-1588-3B0E16F0769E}"/>
                  </a:ext>
                </a:extLst>
              </p14:cNvPr>
              <p14:cNvContentPartPr/>
              <p14:nvPr/>
            </p14:nvContentPartPr>
            <p14:xfrm>
              <a:off x="6947156" y="5425629"/>
              <a:ext cx="8280" cy="20160"/>
            </p14:xfrm>
          </p:contentPart>
        </mc:Choice>
        <mc:Fallback xmlns="">
          <p:pic>
            <p:nvPicPr>
              <p:cNvPr id="58" name="Ink 57">
                <a:extLst>
                  <a:ext uri="{FF2B5EF4-FFF2-40B4-BE49-F238E27FC236}">
                    <a16:creationId xmlns:a16="http://schemas.microsoft.com/office/drawing/2014/main" id="{2C2E5D14-AB91-0B88-1588-3B0E16F0769E}"/>
                  </a:ext>
                </a:extLst>
              </p:cNvPr>
              <p:cNvPicPr/>
              <p:nvPr/>
            </p:nvPicPr>
            <p:blipFill>
              <a:blip r:embed="rId40"/>
              <a:stretch>
                <a:fillRect/>
              </a:stretch>
            </p:blipFill>
            <p:spPr>
              <a:xfrm>
                <a:off x="6941036" y="5419509"/>
                <a:ext cx="20520" cy="32400"/>
              </a:xfrm>
              <a:prstGeom prst="rect">
                <a:avLst/>
              </a:prstGeom>
            </p:spPr>
          </p:pic>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469E9EE-28EF-68ED-2B75-9BBB1C87A0BC}"/>
                  </a:ext>
                </a:extLst>
              </p:cNvPr>
              <p:cNvSpPr txBox="1"/>
              <p:nvPr/>
            </p:nvSpPr>
            <p:spPr>
              <a:xfrm>
                <a:off x="9238842" y="5944836"/>
                <a:ext cx="13386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𝑁</m:t>
                      </m:r>
                    </m:oMath>
                  </m:oMathPara>
                </a14:m>
                <a:endParaRPr lang="en-US" sz="2400" dirty="0"/>
              </a:p>
            </p:txBody>
          </p:sp>
        </mc:Choice>
        <mc:Fallback xmlns="">
          <p:sp>
            <p:nvSpPr>
              <p:cNvPr id="73" name="TextBox 72">
                <a:extLst>
                  <a:ext uri="{FF2B5EF4-FFF2-40B4-BE49-F238E27FC236}">
                    <a16:creationId xmlns:a16="http://schemas.microsoft.com/office/drawing/2014/main" id="{F469E9EE-28EF-68ED-2B75-9BBB1C87A0BC}"/>
                  </a:ext>
                </a:extLst>
              </p:cNvPr>
              <p:cNvSpPr txBox="1">
                <a:spLocks noRot="1" noChangeAspect="1" noMove="1" noResize="1" noEditPoints="1" noAdjustHandles="1" noChangeArrowheads="1" noChangeShapeType="1" noTextEdit="1"/>
              </p:cNvSpPr>
              <p:nvPr/>
            </p:nvSpPr>
            <p:spPr>
              <a:xfrm>
                <a:off x="9238842" y="5944836"/>
                <a:ext cx="1338628" cy="461665"/>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B41308D-4139-7DB2-7C31-99342C64204B}"/>
                  </a:ext>
                </a:extLst>
              </p:cNvPr>
              <p:cNvSpPr txBox="1"/>
              <p:nvPr/>
            </p:nvSpPr>
            <p:spPr>
              <a:xfrm>
                <a:off x="7205922" y="5955909"/>
                <a:ext cx="13386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𝑁</m:t>
                      </m:r>
                    </m:oMath>
                  </m:oMathPara>
                </a14:m>
                <a:endParaRPr lang="en-US" sz="2400" dirty="0"/>
              </a:p>
            </p:txBody>
          </p:sp>
        </mc:Choice>
        <mc:Fallback xmlns="">
          <p:sp>
            <p:nvSpPr>
              <p:cNvPr id="74" name="TextBox 73">
                <a:extLst>
                  <a:ext uri="{FF2B5EF4-FFF2-40B4-BE49-F238E27FC236}">
                    <a16:creationId xmlns:a16="http://schemas.microsoft.com/office/drawing/2014/main" id="{CB41308D-4139-7DB2-7C31-99342C64204B}"/>
                  </a:ext>
                </a:extLst>
              </p:cNvPr>
              <p:cNvSpPr txBox="1">
                <a:spLocks noRot="1" noChangeAspect="1" noMove="1" noResize="1" noEditPoints="1" noAdjustHandles="1" noChangeArrowheads="1" noChangeShapeType="1" noTextEdit="1"/>
              </p:cNvSpPr>
              <p:nvPr/>
            </p:nvSpPr>
            <p:spPr>
              <a:xfrm>
                <a:off x="7205922" y="5955909"/>
                <a:ext cx="1338628" cy="461665"/>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957B18EA-A37A-97EF-51A7-59125BD143F9}"/>
                  </a:ext>
                </a:extLst>
              </p:cNvPr>
              <p:cNvSpPr txBox="1"/>
              <p:nvPr/>
            </p:nvSpPr>
            <p:spPr>
              <a:xfrm>
                <a:off x="9204642" y="3265752"/>
                <a:ext cx="13386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𝑁</m:t>
                      </m:r>
                    </m:oMath>
                  </m:oMathPara>
                </a14:m>
                <a:endParaRPr lang="en-US" sz="2400" dirty="0"/>
              </a:p>
            </p:txBody>
          </p:sp>
        </mc:Choice>
        <mc:Fallback xmlns="">
          <p:sp>
            <p:nvSpPr>
              <p:cNvPr id="75" name="TextBox 74">
                <a:extLst>
                  <a:ext uri="{FF2B5EF4-FFF2-40B4-BE49-F238E27FC236}">
                    <a16:creationId xmlns:a16="http://schemas.microsoft.com/office/drawing/2014/main" id="{957B18EA-A37A-97EF-51A7-59125BD143F9}"/>
                  </a:ext>
                </a:extLst>
              </p:cNvPr>
              <p:cNvSpPr txBox="1">
                <a:spLocks noRot="1" noChangeAspect="1" noMove="1" noResize="1" noEditPoints="1" noAdjustHandles="1" noChangeArrowheads="1" noChangeShapeType="1" noTextEdit="1"/>
              </p:cNvSpPr>
              <p:nvPr/>
            </p:nvSpPr>
            <p:spPr>
              <a:xfrm>
                <a:off x="9204642" y="3265752"/>
                <a:ext cx="1338628" cy="461665"/>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BAF4867-3B73-438A-4A09-0C8C0F6C662F}"/>
                  </a:ext>
                </a:extLst>
              </p:cNvPr>
              <p:cNvSpPr txBox="1"/>
              <p:nvPr/>
            </p:nvSpPr>
            <p:spPr>
              <a:xfrm>
                <a:off x="7354888" y="3274790"/>
                <a:ext cx="13386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𝑁</m:t>
                      </m:r>
                    </m:oMath>
                  </m:oMathPara>
                </a14:m>
                <a:endParaRPr lang="en-US" sz="2400" dirty="0"/>
              </a:p>
            </p:txBody>
          </p:sp>
        </mc:Choice>
        <mc:Fallback xmlns="">
          <p:sp>
            <p:nvSpPr>
              <p:cNvPr id="76" name="TextBox 75">
                <a:extLst>
                  <a:ext uri="{FF2B5EF4-FFF2-40B4-BE49-F238E27FC236}">
                    <a16:creationId xmlns:a16="http://schemas.microsoft.com/office/drawing/2014/main" id="{BBAF4867-3B73-438A-4A09-0C8C0F6C662F}"/>
                  </a:ext>
                </a:extLst>
              </p:cNvPr>
              <p:cNvSpPr txBox="1">
                <a:spLocks noRot="1" noChangeAspect="1" noMove="1" noResize="1" noEditPoints="1" noAdjustHandles="1" noChangeArrowheads="1" noChangeShapeType="1" noTextEdit="1"/>
              </p:cNvSpPr>
              <p:nvPr/>
            </p:nvSpPr>
            <p:spPr>
              <a:xfrm>
                <a:off x="7354888" y="3274790"/>
                <a:ext cx="1338628" cy="461665"/>
              </a:xfrm>
              <a:prstGeom prst="rect">
                <a:avLst/>
              </a:prstGeom>
              <a:blipFill>
                <a:blip r:embed="rId4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5">
            <p14:nvContentPartPr>
              <p14:cNvPr id="5" name="Ink 4">
                <a:extLst>
                  <a:ext uri="{FF2B5EF4-FFF2-40B4-BE49-F238E27FC236}">
                    <a16:creationId xmlns:a16="http://schemas.microsoft.com/office/drawing/2014/main" id="{2DBB26EC-DD57-5CE2-F68F-ED471FB6D996}"/>
                  </a:ext>
                </a:extLst>
              </p14:cNvPr>
              <p14:cNvContentPartPr/>
              <p14:nvPr/>
            </p14:nvContentPartPr>
            <p14:xfrm>
              <a:off x="8765655" y="5036580"/>
              <a:ext cx="1906560" cy="454320"/>
            </p14:xfrm>
          </p:contentPart>
        </mc:Choice>
        <mc:Fallback xmlns="">
          <p:pic>
            <p:nvPicPr>
              <p:cNvPr id="5" name="Ink 4">
                <a:extLst>
                  <a:ext uri="{FF2B5EF4-FFF2-40B4-BE49-F238E27FC236}">
                    <a16:creationId xmlns:a16="http://schemas.microsoft.com/office/drawing/2014/main" id="{2DBB26EC-DD57-5CE2-F68F-ED471FB6D996}"/>
                  </a:ext>
                </a:extLst>
              </p:cNvPr>
              <p:cNvPicPr/>
              <p:nvPr/>
            </p:nvPicPr>
            <p:blipFill>
              <a:blip r:embed="rId46"/>
              <a:stretch>
                <a:fillRect/>
              </a:stretch>
            </p:blipFill>
            <p:spPr>
              <a:xfrm>
                <a:off x="8759535" y="5030460"/>
                <a:ext cx="19188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 name="Ink 7">
                <a:extLst>
                  <a:ext uri="{FF2B5EF4-FFF2-40B4-BE49-F238E27FC236}">
                    <a16:creationId xmlns:a16="http://schemas.microsoft.com/office/drawing/2014/main" id="{3C1A4AC2-E0DB-63D3-2026-14F8CD84F255}"/>
                  </a:ext>
                </a:extLst>
              </p14:cNvPr>
              <p14:cNvContentPartPr/>
              <p14:nvPr/>
            </p14:nvContentPartPr>
            <p14:xfrm flipH="1">
              <a:off x="6921956" y="5036388"/>
              <a:ext cx="1906560" cy="454320"/>
            </p14:xfrm>
          </p:contentPart>
        </mc:Choice>
        <mc:Fallback xmlns="">
          <p:pic>
            <p:nvPicPr>
              <p:cNvPr id="8" name="Ink 7">
                <a:extLst>
                  <a:ext uri="{FF2B5EF4-FFF2-40B4-BE49-F238E27FC236}">
                    <a16:creationId xmlns:a16="http://schemas.microsoft.com/office/drawing/2014/main" id="{3C1A4AC2-E0DB-63D3-2026-14F8CD84F255}"/>
                  </a:ext>
                </a:extLst>
              </p:cNvPr>
              <p:cNvPicPr/>
              <p:nvPr/>
            </p:nvPicPr>
            <p:blipFill>
              <a:blip r:embed="rId48"/>
              <a:stretch>
                <a:fillRect/>
              </a:stretch>
            </p:blipFill>
            <p:spPr>
              <a:xfrm flipH="1">
                <a:off x="6915836" y="5030268"/>
                <a:ext cx="1918800" cy="466560"/>
              </a:xfrm>
              <a:prstGeom prst="rect">
                <a:avLst/>
              </a:prstGeom>
            </p:spPr>
          </p:pic>
        </mc:Fallback>
      </mc:AlternateContent>
    </p:spTree>
    <p:extLst>
      <p:ext uri="{BB962C8B-B14F-4D97-AF65-F5344CB8AC3E}">
        <p14:creationId xmlns:p14="http://schemas.microsoft.com/office/powerpoint/2010/main" val="1489888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0838-8C79-BB0C-3E1B-D01A8FD6C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4A565-F0C6-9961-9A80-1E783F6A7EA0}"/>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A3148-BCC9-F969-5655-22B240CCE781}"/>
                  </a:ext>
                </a:extLst>
              </p:cNvPr>
              <p:cNvSpPr>
                <a:spLocks noGrp="1"/>
              </p:cNvSpPr>
              <p:nvPr>
                <p:ph idx="1"/>
              </p:nvPr>
            </p:nvSpPr>
            <p:spPr>
              <a:xfrm>
                <a:off x="781049" y="1885951"/>
                <a:ext cx="10515600" cy="4187590"/>
              </a:xfrm>
            </p:spPr>
            <p:txBody>
              <a:bodyPr>
                <a:normAutofit/>
              </a:bodyPr>
              <a:lstStyle/>
              <a:p>
                <a:pPr marL="0" indent="0">
                  <a:lnSpc>
                    <a:spcPct val="100000"/>
                  </a:lnSpc>
                  <a:spcBef>
                    <a:spcPts val="2400"/>
                  </a:spcBef>
                  <a:buClr>
                    <a:schemeClr val="tx1"/>
                  </a:buClr>
                  <a:buNone/>
                </a:pPr>
                <a:r>
                  <a:rPr lang="en-US" altLang="zh-CN" sz="3200" dirty="0"/>
                  <a:t>For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𝑥</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ub>
                    </m:sSub>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𝑦</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𝐴</m:t>
                            </m:r>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𝐴</m:t>
                            </m:r>
                          </m:e>
                          <m:sup>
                            <m:r>
                              <a:rPr lang="en-US" altLang="zh-CN" sz="3200" i="1">
                                <a:solidFill>
                                  <a:srgbClr val="C00000"/>
                                </a:solidFill>
                                <a:latin typeface="Cambria Math" panose="02040503050406030204" pitchFamily="18" charset="0"/>
                              </a:rPr>
                              <m:t>𝑇</m:t>
                            </m:r>
                          </m:sup>
                        </m:sSup>
                      </m:sub>
                    </m:sSub>
                  </m:oMath>
                </a14:m>
                <a:r>
                  <a:rPr lang="en-US" sz="3200" dirty="0"/>
                  <a:t>:</a:t>
                </a:r>
              </a:p>
              <a:p>
                <a:pPr>
                  <a:lnSpc>
                    <a:spcPct val="100000"/>
                  </a:lnSpc>
                  <a:spcBef>
                    <a:spcPts val="2400"/>
                  </a:spcBef>
                  <a:buClr>
                    <a:schemeClr val="tx1"/>
                  </a:buClr>
                </a:pPr>
                <a:r>
                  <a:rPr lang="en-US" sz="3200" dirty="0"/>
                  <a:t>There exist some bad cases where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oMath>
                </a14:m>
                <a:r>
                  <a:rPr lang="en-US" sz="3200" dirty="0"/>
                  <a:t> have a large distributional gap.</a:t>
                </a:r>
              </a:p>
              <a:p>
                <a:pPr>
                  <a:lnSpc>
                    <a:spcPct val="100000"/>
                  </a:lnSpc>
                  <a:spcBef>
                    <a:spcPts val="2400"/>
                  </a:spcBef>
                  <a:buClr>
                    <a:schemeClr val="tx1"/>
                  </a:buClr>
                </a:pPr>
                <a:r>
                  <a:rPr lang="en-US" sz="3200" dirty="0"/>
                  <a:t>Under which conditions are the distributions of </a:t>
                </a:r>
                <a14:m>
                  <m:oMath xmlns:m="http://schemas.openxmlformats.org/officeDocument/2006/math">
                    <m:r>
                      <a:rPr lang="en-US" altLang="zh-CN" sz="3200" i="1">
                        <a:solidFill>
                          <a:srgbClr val="C00000"/>
                        </a:solidFill>
                        <a:latin typeface="Cambria Math" panose="02040503050406030204" pitchFamily="18" charset="0"/>
                      </a:rPr>
                      <m:t>𝐴𝑥</m:t>
                    </m:r>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r>
                      <a:rPr lang="en-US" altLang="zh-CN" sz="3200" i="1">
                        <a:solidFill>
                          <a:srgbClr val="C00000"/>
                        </a:solidFill>
                        <a:latin typeface="Cambria Math" panose="02040503050406030204" pitchFamily="18" charset="0"/>
                      </a:rPr>
                      <m:t>𝑦</m:t>
                    </m:r>
                  </m:oMath>
                </a14:m>
                <a:r>
                  <a:rPr lang="en-US" sz="3200" dirty="0"/>
                  <a:t> close?</a:t>
                </a:r>
                <a:endParaRPr lang="en-US" sz="3200" i="1" dirty="0">
                  <a:solidFill>
                    <a:srgbClr val="C00000"/>
                  </a:solidFill>
                  <a:latin typeface="Cambria Math" panose="02040503050406030204" pitchFamily="18" charset="0"/>
                  <a:ea typeface="Cambria Math" panose="02040503050406030204" pitchFamily="18" charset="0"/>
                </a:endParaRPr>
              </a:p>
              <a:p>
                <a:pPr>
                  <a:lnSpc>
                    <a:spcPct val="100000"/>
                  </a:lnSpc>
                  <a:spcBef>
                    <a:spcPts val="2400"/>
                  </a:spcBef>
                  <a:buClr>
                    <a:schemeClr val="tx1"/>
                  </a:buClr>
                </a:pPr>
                <a:r>
                  <a:rPr lang="en-US" sz="3200" dirty="0">
                    <a:latin typeface="Calibri" panose="020F0502020204030204" pitchFamily="34" charset="0"/>
                    <a:ea typeface="Calibri" panose="020F0502020204030204" pitchFamily="34" charset="0"/>
                    <a:cs typeface="Calibri" panose="020F0502020204030204" pitchFamily="34" charset="0"/>
                  </a:rPr>
                  <a:t>We address this using lattice theory techniques.</a:t>
                </a:r>
              </a:p>
            </p:txBody>
          </p:sp>
        </mc:Choice>
        <mc:Fallback xmlns="">
          <p:sp>
            <p:nvSpPr>
              <p:cNvPr id="3" name="Content Placeholder 2">
                <a:extLst>
                  <a:ext uri="{FF2B5EF4-FFF2-40B4-BE49-F238E27FC236}">
                    <a16:creationId xmlns:a16="http://schemas.microsoft.com/office/drawing/2014/main" id="{BC1A3148-BCC9-F969-5655-22B240CCE781}"/>
                  </a:ext>
                </a:extLst>
              </p:cNvPr>
              <p:cNvSpPr>
                <a:spLocks noGrp="1" noRot="1" noChangeAspect="1" noMove="1" noResize="1" noEditPoints="1" noAdjustHandles="1" noChangeArrowheads="1" noChangeShapeType="1" noTextEdit="1"/>
              </p:cNvSpPr>
              <p:nvPr>
                <p:ph idx="1"/>
              </p:nvPr>
            </p:nvSpPr>
            <p:spPr>
              <a:xfrm>
                <a:off x="781049" y="1885951"/>
                <a:ext cx="10515600" cy="4187590"/>
              </a:xfrm>
              <a:blipFill>
                <a:blip r:embed="rId3"/>
                <a:stretch>
                  <a:fillRect l="-1449" t="-1747" b="-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55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smtClean="0">
                        <a:solidFill>
                          <a:srgbClr val="C40F0F"/>
                        </a:solidFill>
                        <a:latin typeface="Cambria Math" panose="02040503050406030204" pitchFamily="18" charset="0"/>
                        <a:ea typeface="Cambria Math" panose="02040503050406030204" pitchFamily="18" charset="0"/>
                      </a:rPr>
                      <m:t>𝜌</m:t>
                    </m:r>
                  </m:oMath>
                </a14:m>
                <a:r>
                  <a:rPr lang="en-US" altLang="zh-CN" sz="3200" dirty="0"/>
                  <a:t> 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p:spTree>
    <p:extLst>
      <p:ext uri="{BB962C8B-B14F-4D97-AF65-F5344CB8AC3E}">
        <p14:creationId xmlns:p14="http://schemas.microsoft.com/office/powerpoint/2010/main" val="21917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smtClean="0">
                        <a:solidFill>
                          <a:srgbClr val="C40F0F"/>
                        </a:solidFill>
                        <a:latin typeface="Cambria Math" panose="02040503050406030204" pitchFamily="18" charset="0"/>
                        <a:ea typeface="Cambria Math" panose="02040503050406030204" pitchFamily="18" charset="0"/>
                      </a:rPr>
                      <m:t>𝜌</m:t>
                    </m:r>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C35185A-F584-4B8B-8051-7AA4ACDCB204}"/>
                  </a:ext>
                </a:extLst>
              </p:cNvPr>
              <p:cNvSpPr txBox="1">
                <a:spLocks/>
              </p:cNvSpPr>
              <p:nvPr/>
            </p:nvSpPr>
            <p:spPr>
              <a:xfrm>
                <a:off x="838199" y="5640404"/>
                <a:ext cx="10515600" cy="72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i="1" dirty="0"/>
                  <a:t>If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𝜀</m:t>
                    </m:r>
                    <m:r>
                      <a:rPr lang="en-US" i="1" smtClean="0">
                        <a:solidFill>
                          <a:srgbClr val="C00000"/>
                        </a:solidFill>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a:rPr lang="en-US" i="1" smtClean="0">
                            <a:solidFill>
                              <a:srgbClr val="C00000"/>
                            </a:solidFill>
                            <a:latin typeface="Cambria Math" panose="02040503050406030204" pitchFamily="18" charset="0"/>
                            <a:ea typeface="Cambria Math" panose="02040503050406030204" pitchFamily="18" charset="0"/>
                          </a:rPr>
                          <m:t>1</m:t>
                        </m:r>
                      </m:num>
                      <m:den>
                        <m:r>
                          <a:rPr lang="en-US" i="1" smtClean="0">
                            <a:solidFill>
                              <a:srgbClr val="C00000"/>
                            </a:solidFill>
                            <a:latin typeface="Cambria Math" panose="02040503050406030204" pitchFamily="18" charset="0"/>
                            <a:ea typeface="Cambria Math" panose="02040503050406030204" pitchFamily="18" charset="0"/>
                          </a:rPr>
                          <m:t>𝑝𝑜𝑙𝑦</m:t>
                        </m:r>
                        <m:d>
                          <m:dPr>
                            <m:ctrlPr>
                              <a:rPr lang="en-US" i="1" smtClean="0">
                                <a:solidFill>
                                  <a:srgbClr val="C00000"/>
                                </a:solidFill>
                                <a:latin typeface="Cambria Math" panose="02040503050406030204" pitchFamily="18" charset="0"/>
                                <a:ea typeface="Cambria Math" panose="02040503050406030204" pitchFamily="18" charset="0"/>
                              </a:rPr>
                            </m:ctrlPr>
                          </m:dPr>
                          <m:e>
                            <m:r>
                              <a:rPr lang="en-US" i="1" smtClean="0">
                                <a:solidFill>
                                  <a:srgbClr val="C00000"/>
                                </a:solidFill>
                                <a:latin typeface="Cambria Math" panose="02040503050406030204" pitchFamily="18" charset="0"/>
                                <a:ea typeface="Cambria Math" panose="02040503050406030204" pitchFamily="18" charset="0"/>
                              </a:rPr>
                              <m:t>𝑛</m:t>
                            </m:r>
                          </m:e>
                        </m:d>
                      </m:den>
                    </m:f>
                  </m:oMath>
                </a14:m>
                <a:r>
                  <a:rPr lang="en-US" i="1" dirty="0"/>
                  <a:t>, the sketch matrix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𝐴</m:t>
                    </m:r>
                  </m:oMath>
                </a14:m>
                <a:r>
                  <a:rPr lang="en-US" i="1" dirty="0"/>
                  <a:t> “passes” through to the covariance.</a:t>
                </a:r>
              </a:p>
              <a:p>
                <a:pPr>
                  <a:buClr>
                    <a:schemeClr val="tx1"/>
                  </a:buClr>
                </a:pPr>
                <a:endParaRPr lang="en-US" sz="3200" dirty="0"/>
              </a:p>
              <a:p>
                <a:pPr>
                  <a:buClr>
                    <a:schemeClr val="tx1"/>
                  </a:buClr>
                </a:pPr>
                <a:endParaRPr lang="en-US" sz="3200" dirty="0"/>
              </a:p>
            </p:txBody>
          </p:sp>
        </mc:Choice>
        <mc:Fallback xmlns="">
          <p:sp>
            <p:nvSpPr>
              <p:cNvPr id="5" name="Content Placeholder 2">
                <a:extLst>
                  <a:ext uri="{FF2B5EF4-FFF2-40B4-BE49-F238E27FC236}">
                    <a16:creationId xmlns:a16="http://schemas.microsoft.com/office/drawing/2014/main" id="{3C35185A-F584-4B8B-8051-7AA4ACDCB204}"/>
                  </a:ext>
                </a:extLst>
              </p:cNvPr>
              <p:cNvSpPr txBox="1">
                <a:spLocks noRot="1" noChangeAspect="1" noMove="1" noResize="1" noEditPoints="1" noAdjustHandles="1" noChangeArrowheads="1" noChangeShapeType="1" noTextEdit="1"/>
              </p:cNvSpPr>
              <p:nvPr/>
            </p:nvSpPr>
            <p:spPr>
              <a:xfrm>
                <a:off x="838199" y="5640404"/>
                <a:ext cx="10515600" cy="721895"/>
              </a:xfrm>
              <a:prstGeom prst="rect">
                <a:avLst/>
              </a:prstGeom>
              <a:blipFill>
                <a:blip r:embed="rId4"/>
                <a:stretch>
                  <a:fillRect t="-2521" b="-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60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𝜎</m:t>
                        </m:r>
                      </m:e>
                      <m:sub>
                        <m:r>
                          <a:rPr lang="en-US" sz="3200" i="1" smtClean="0">
                            <a:solidFill>
                              <a:srgbClr val="C40F0F"/>
                            </a:solidFill>
                            <a:latin typeface="Cambria Math" panose="02040503050406030204" pitchFamily="18" charset="0"/>
                            <a:ea typeface="Cambria Math" panose="02040503050406030204" pitchFamily="18" charset="0"/>
                          </a:rPr>
                          <m:t>𝑛</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smtClean="0">
                        <a:solidFill>
                          <a:srgbClr val="C40F0F"/>
                        </a:solidFill>
                        <a:latin typeface="Cambria Math" panose="02040503050406030204" pitchFamily="18" charset="0"/>
                        <a:ea typeface="Cambria Math" panose="02040503050406030204" pitchFamily="18" charset="0"/>
                      </a:rPr>
                      <m:t>𝑆</m:t>
                    </m:r>
                    <m:r>
                      <a:rPr lang="en-US" sz="3200" i="1" smtClean="0">
                        <a:solidFill>
                          <a:srgbClr val="C40F0F"/>
                        </a:solidFill>
                        <a:latin typeface="Cambria Math" panose="02040503050406030204" pitchFamily="18" charset="0"/>
                        <a:ea typeface="Cambria Math" panose="02040503050406030204" pitchFamily="18" charset="0"/>
                      </a:rPr>
                      <m:t>)&gt;</m:t>
                    </m:r>
                    <m:sSup>
                      <m:sSupPr>
                        <m:ctrlPr>
                          <a:rPr lang="en-US" sz="3200" i="1" smtClean="0">
                            <a:solidFill>
                              <a:srgbClr val="C40F0F"/>
                            </a:solidFill>
                            <a:latin typeface="Cambria Math" panose="02040503050406030204" pitchFamily="18" charset="0"/>
                            <a:ea typeface="Cambria Math" panose="02040503050406030204" pitchFamily="18" charset="0"/>
                          </a:rPr>
                        </m:ctrlPr>
                      </m:sSupPr>
                      <m:e>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smtClean="0">
                        <a:solidFill>
                          <a:srgbClr val="C40F0F"/>
                        </a:solidFill>
                        <a:latin typeface="Cambria Math" panose="02040503050406030204" pitchFamily="18" charset="0"/>
                        <a:ea typeface="Cambria Math" panose="02040503050406030204" pitchFamily="18" charset="0"/>
                      </a:rPr>
                      <m:t>)</m:t>
                    </m:r>
                    <m:rad>
                      <m:radPr>
                        <m:degHide m:val="on"/>
                        <m:ctrlPr>
                          <a:rPr lang="en-US" sz="3200" i="1" smtClean="0">
                            <a:solidFill>
                              <a:srgbClr val="C40F0F"/>
                            </a:solidFill>
                            <a:latin typeface="Cambria Math" panose="02040503050406030204" pitchFamily="18" charset="0"/>
                            <a:ea typeface="Cambria Math" panose="02040503050406030204" pitchFamily="18" charset="0"/>
                          </a:rPr>
                        </m:ctrlPr>
                      </m:radPr>
                      <m:deg/>
                      <m:e>
                        <m:f>
                          <m:fPr>
                            <m:ctrlPr>
                              <a:rPr lang="en-US" sz="3200" i="1" smtClean="0">
                                <a:solidFill>
                                  <a:srgbClr val="C40F0F"/>
                                </a:solidFill>
                                <a:latin typeface="Cambria Math" panose="02040503050406030204" pitchFamily="18" charset="0"/>
                                <a:ea typeface="Cambria Math" panose="02040503050406030204" pitchFamily="18" charset="0"/>
                              </a:rPr>
                            </m:ctrlPr>
                          </m:fPr>
                          <m:num>
                            <m:func>
                              <m:funcPr>
                                <m:ctrlPr>
                                  <a:rPr lang="en-US" sz="320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smtClean="0">
                                    <a:solidFill>
                                      <a:srgbClr val="C40F0F"/>
                                    </a:solidFill>
                                    <a:latin typeface="Cambria Math" panose="02040503050406030204" pitchFamily="18" charset="0"/>
                                    <a:ea typeface="Cambria Math" panose="02040503050406030204" pitchFamily="18" charset="0"/>
                                  </a:rPr>
                                  <m:t>ln</m:t>
                                </m:r>
                              </m:fName>
                              <m:e>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𝑛</m:t>
                                    </m:r>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1+</m:t>
                                        </m:r>
                                        <m:f>
                                          <m:fPr>
                                            <m:ctrlPr>
                                              <a:rPr lang="en-US" sz="3200" i="1" smtClean="0">
                                                <a:solidFill>
                                                  <a:srgbClr val="C40F0F"/>
                                                </a:solidFill>
                                                <a:latin typeface="Cambria Math" panose="02040503050406030204" pitchFamily="18" charset="0"/>
                                                <a:ea typeface="Cambria Math" panose="02040503050406030204" pitchFamily="18" charset="0"/>
                                              </a:rPr>
                                            </m:ctrlPr>
                                          </m:fPr>
                                          <m:num>
                                            <m:r>
                                              <a:rPr lang="en-US" sz="3200" i="1" smtClean="0">
                                                <a:solidFill>
                                                  <a:srgbClr val="C40F0F"/>
                                                </a:solidFill>
                                                <a:latin typeface="Cambria Math" panose="02040503050406030204" pitchFamily="18" charset="0"/>
                                                <a:ea typeface="Cambria Math" panose="02040503050406030204" pitchFamily="18" charset="0"/>
                                              </a:rPr>
                                              <m:t>1</m:t>
                                            </m:r>
                                          </m:num>
                                          <m:den>
                                            <m:r>
                                              <a:rPr lang="en-US" sz="320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smtClean="0">
                          <a:solidFill>
                            <a:srgbClr val="C40F0F"/>
                          </a:solidFill>
                          <a:latin typeface="Cambria Math" panose="02040503050406030204" pitchFamily="18" charset="0"/>
                          <a:ea typeface="Cambria Math" panose="02040503050406030204" pitchFamily="18" charset="0"/>
                        </a:rPr>
                        <m:t>1</m:t>
                      </m:r>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solidFill>
                            <a:srgbClr val="C40F0F"/>
                          </a:solidFill>
                          <a:latin typeface="Cambria Math" panose="02040503050406030204" pitchFamily="18" charset="0"/>
                          <a:ea typeface="Cambria Math" panose="02040503050406030204" pitchFamily="18" charset="0"/>
                        </a:rPr>
                        <m:t>≤</m:t>
                      </m:r>
                      <m:f>
                        <m:fPr>
                          <m:ctrlPr>
                            <a:rPr lang="en-US" sz="3200" i="1" smtClean="0">
                              <a:solidFill>
                                <a:srgbClr val="C40F0F"/>
                              </a:solidFill>
                              <a:latin typeface="Cambria Math" panose="02040503050406030204" pitchFamily="18" charset="0"/>
                              <a:ea typeface="Cambria Math" panose="02040503050406030204" pitchFamily="18" charset="0"/>
                            </a:rPr>
                          </m:ctrlPr>
                        </m:fPr>
                        <m:num>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𝐴𝑥</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𝑦</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den>
                      </m:f>
                      <m:r>
                        <a:rPr lang="en-US" sz="3200" i="1" smtClean="0">
                          <a:solidFill>
                            <a:srgbClr val="C40F0F"/>
                          </a:solidFill>
                          <a:latin typeface="Cambria Math" panose="02040503050406030204" pitchFamily="18" charset="0"/>
                          <a:ea typeface="Cambria Math" panose="02040503050406030204" pitchFamily="18" charset="0"/>
                        </a:rPr>
                        <m:t>≤1+2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Font typeface="Arial" panose="020B0604020202020204" pitchFamily="34" charset="0"/>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5226517" y="3773103"/>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altLang="zh-CN" sz="2800" i="1" smtClean="0">
                            <a:solidFill>
                              <a:srgbClr val="FFC000"/>
                            </a:solidFill>
                            <a:latin typeface="Cambria Math" panose="02040503050406030204" pitchFamily="18" charset="0"/>
                            <a:ea typeface="Cambria Math" panose="02040503050406030204" pitchFamily="18" charset="0"/>
                          </a:rPr>
                        </m:ctrlPr>
                      </m:sSupPr>
                      <m:e>
                        <m:r>
                          <a:rPr lang="en-US" altLang="zh-CN" sz="2800" i="1">
                            <a:solidFill>
                              <a:srgbClr val="FFC000"/>
                            </a:solidFill>
                            <a:latin typeface="Cambria Math" panose="02040503050406030204" pitchFamily="18" charset="0"/>
                            <a:ea typeface="Cambria Math" panose="02040503050406030204" pitchFamily="18" charset="0"/>
                          </a:rPr>
                          <m:t>ℒ</m:t>
                        </m:r>
                      </m:e>
                      <m:sup>
                        <m:r>
                          <a:rPr lang="en-US" altLang="zh-CN" sz="2800" i="1">
                            <a:solidFill>
                              <a:srgbClr val="FFC000"/>
                            </a:solidFill>
                            <a:latin typeface="Cambria Math" panose="02040503050406030204" pitchFamily="18" charset="0"/>
                            <a:ea typeface="Cambria Math" panose="02040503050406030204" pitchFamily="18" charset="0"/>
                          </a:rPr>
                          <m:t>⊥</m:t>
                        </m:r>
                      </m:sup>
                    </m:sSup>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𝐴</m:t>
                        </m:r>
                      </m:e>
                    </m:d>
                  </m:oMath>
                </a14:m>
                <a:r>
                  <a:rPr lang="en-US" altLang="zh-CN" sz="2800" dirty="0"/>
                  <a:t>: The lattice containing integer vectors orthogonal to the rowspan of</a:t>
                </a:r>
                <a14:m>
                  <m:oMath xmlns:m="http://schemas.openxmlformats.org/officeDocument/2006/math">
                    <m:r>
                      <a:rPr lang="en-US" altLang="zh-CN" sz="2800">
                        <a:solidFill>
                          <a:srgbClr val="C00000"/>
                        </a:solidFill>
                        <a:latin typeface="Cambria Math" panose="02040503050406030204" pitchFamily="18" charset="0"/>
                        <a:ea typeface="Cambria Math" panose="02040503050406030204" pitchFamily="18" charset="0"/>
                      </a:rPr>
                      <m:t> </m:t>
                    </m:r>
                    <m:r>
                      <a:rPr lang="en-US" altLang="zh-CN" sz="2800" i="1" smtClean="0">
                        <a:solidFill>
                          <a:srgbClr val="FFC000"/>
                        </a:solidFill>
                        <a:latin typeface="Cambria Math" panose="02040503050406030204" pitchFamily="18" charset="0"/>
                        <a:ea typeface="Cambria Math" panose="02040503050406030204" pitchFamily="18" charset="0"/>
                      </a:rPr>
                      <m:t>𝐴</m:t>
                    </m:r>
                  </m:oMath>
                </a14:m>
                <a:r>
                  <a:rPr lang="en-US" altLang="zh-CN" sz="2800" dirty="0"/>
                  <a:t>.</a:t>
                </a:r>
                <a:endParaRPr lang="zh-CN" altLang="en-US" sz="28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5226517" y="3773103"/>
                <a:ext cx="6035041" cy="1010653"/>
              </a:xfrm>
              <a:prstGeom prst="wedgeRoundRectCallout">
                <a:avLst>
                  <a:gd name="adj1" fmla="val -36848"/>
                  <a:gd name="adj2" fmla="val -70114"/>
                  <a:gd name="adj3" fmla="val 16667"/>
                </a:avLst>
              </a:prstGeom>
              <a:blipFill>
                <a:blip r:embed="rId4"/>
                <a:stretch>
                  <a:fillRect l="-1815" r="-1915" b="-10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2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𝜎</m:t>
                        </m:r>
                      </m:e>
                      <m:sub>
                        <m:r>
                          <a:rPr lang="en-US" sz="3200" i="1" smtClean="0">
                            <a:solidFill>
                              <a:srgbClr val="C40F0F"/>
                            </a:solidFill>
                            <a:latin typeface="Cambria Math" panose="02040503050406030204" pitchFamily="18" charset="0"/>
                            <a:ea typeface="Cambria Math" panose="02040503050406030204" pitchFamily="18" charset="0"/>
                          </a:rPr>
                          <m:t>𝑛</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smtClean="0">
                        <a:solidFill>
                          <a:srgbClr val="C40F0F"/>
                        </a:solidFill>
                        <a:latin typeface="Cambria Math" panose="02040503050406030204" pitchFamily="18" charset="0"/>
                        <a:ea typeface="Cambria Math" panose="02040503050406030204" pitchFamily="18" charset="0"/>
                      </a:rPr>
                      <m:t>𝑆</m:t>
                    </m:r>
                    <m:r>
                      <a:rPr lang="en-US" sz="3200" i="1" smtClean="0">
                        <a:solidFill>
                          <a:srgbClr val="C40F0F"/>
                        </a:solidFill>
                        <a:latin typeface="Cambria Math" panose="02040503050406030204" pitchFamily="18" charset="0"/>
                        <a:ea typeface="Cambria Math" panose="02040503050406030204" pitchFamily="18" charset="0"/>
                      </a:rPr>
                      <m:t>)&gt;</m:t>
                    </m:r>
                    <m:sSup>
                      <m:sSupPr>
                        <m:ctrlPr>
                          <a:rPr lang="en-US" altLang="zh-CN" sz="3200" i="1">
                            <a:solidFill>
                              <a:srgbClr val="C40F0F"/>
                            </a:solidFill>
                            <a:latin typeface="Cambria Math" panose="02040503050406030204" pitchFamily="18" charset="0"/>
                            <a:ea typeface="Cambria Math" panose="02040503050406030204" pitchFamily="18" charset="0"/>
                          </a:rPr>
                        </m:ctrlPr>
                      </m:sSupPr>
                      <m:e>
                        <m:sSub>
                          <m:sSubPr>
                            <m:ctrlPr>
                              <a:rPr lang="en-US" altLang="zh-CN" sz="3200" i="1">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b="0" i="0" smtClean="0">
                                <a:solidFill>
                                  <a:srgbClr val="C40F0F"/>
                                </a:solidFill>
                                <a:latin typeface="Cambria Math" panose="02040503050406030204" pitchFamily="18" charset="0"/>
                                <a:ea typeface="Cambria Math" panose="02040503050406030204" pitchFamily="18" charset="0"/>
                              </a:rPr>
                              <m:t>max</m:t>
                            </m:r>
                          </m:sub>
                        </m:sSub>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ℒ</m:t>
                        </m:r>
                      </m:e>
                      <m:sup>
                        <m:r>
                          <a:rPr lang="en-US" altLang="zh-CN" sz="3200" i="1">
                            <a:solidFill>
                              <a:srgbClr val="C40F0F"/>
                            </a:solidFill>
                            <a:latin typeface="Cambria Math" panose="02040503050406030204" pitchFamily="18" charset="0"/>
                            <a:ea typeface="Cambria Math" panose="02040503050406030204" pitchFamily="18" charset="0"/>
                          </a:rPr>
                          <m:t>⊥</m:t>
                        </m:r>
                      </m:sup>
                    </m:sSup>
                    <m:d>
                      <m:dPr>
                        <m:ctrlPr>
                          <a:rPr lang="en-US" altLang="zh-CN" sz="3200" i="1">
                            <a:solidFill>
                              <a:srgbClr val="C40F0F"/>
                            </a:solidFill>
                            <a:latin typeface="Cambria Math" panose="02040503050406030204" pitchFamily="18" charset="0"/>
                            <a:ea typeface="Cambria Math" panose="02040503050406030204" pitchFamily="18" charset="0"/>
                          </a:rPr>
                        </m:ctrlPr>
                      </m:dPr>
                      <m:e>
                        <m:r>
                          <a:rPr lang="en-US" altLang="zh-CN" sz="3200" i="1">
                            <a:solidFill>
                              <a:srgbClr val="C40F0F"/>
                            </a:solidFill>
                            <a:latin typeface="Cambria Math" panose="02040503050406030204" pitchFamily="18" charset="0"/>
                            <a:ea typeface="Cambria Math" panose="02040503050406030204" pitchFamily="18" charset="0"/>
                          </a:rPr>
                          <m:t>𝐴</m:t>
                        </m:r>
                      </m:e>
                    </m:d>
                    <m:r>
                      <a:rPr lang="en-US" altLang="zh-CN"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i="1" smtClean="0">
                            <a:solidFill>
                              <a:srgbClr val="C40F0F"/>
                            </a:solidFill>
                            <a:latin typeface="Cambria Math" panose="02040503050406030204" pitchFamily="18" charset="0"/>
                            <a:ea typeface="Cambria Math" panose="02040503050406030204" pitchFamily="18" charset="0"/>
                          </a:rPr>
                        </m:ctrlPr>
                      </m:radPr>
                      <m:deg/>
                      <m:e>
                        <m:f>
                          <m:fPr>
                            <m:ctrlPr>
                              <a:rPr lang="en-US" sz="3200" i="1" smtClean="0">
                                <a:solidFill>
                                  <a:srgbClr val="C40F0F"/>
                                </a:solidFill>
                                <a:latin typeface="Cambria Math" panose="02040503050406030204" pitchFamily="18" charset="0"/>
                                <a:ea typeface="Cambria Math" panose="02040503050406030204" pitchFamily="18" charset="0"/>
                              </a:rPr>
                            </m:ctrlPr>
                          </m:fPr>
                          <m:num>
                            <m:func>
                              <m:funcPr>
                                <m:ctrlPr>
                                  <a:rPr lang="en-US" sz="320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smtClean="0">
                                    <a:solidFill>
                                      <a:srgbClr val="C40F0F"/>
                                    </a:solidFill>
                                    <a:latin typeface="Cambria Math" panose="02040503050406030204" pitchFamily="18" charset="0"/>
                                    <a:ea typeface="Cambria Math" panose="02040503050406030204" pitchFamily="18" charset="0"/>
                                  </a:rPr>
                                  <m:t>ln</m:t>
                                </m:r>
                              </m:fName>
                              <m:e>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𝑛</m:t>
                                    </m:r>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1+</m:t>
                                        </m:r>
                                        <m:f>
                                          <m:fPr>
                                            <m:ctrlPr>
                                              <a:rPr lang="en-US" sz="3200" i="1" smtClean="0">
                                                <a:solidFill>
                                                  <a:srgbClr val="C40F0F"/>
                                                </a:solidFill>
                                                <a:latin typeface="Cambria Math" panose="02040503050406030204" pitchFamily="18" charset="0"/>
                                                <a:ea typeface="Cambria Math" panose="02040503050406030204" pitchFamily="18" charset="0"/>
                                              </a:rPr>
                                            </m:ctrlPr>
                                          </m:fPr>
                                          <m:num>
                                            <m:r>
                                              <a:rPr lang="en-US" sz="3200" i="1" smtClean="0">
                                                <a:solidFill>
                                                  <a:srgbClr val="C40F0F"/>
                                                </a:solidFill>
                                                <a:latin typeface="Cambria Math" panose="02040503050406030204" pitchFamily="18" charset="0"/>
                                                <a:ea typeface="Cambria Math" panose="02040503050406030204" pitchFamily="18" charset="0"/>
                                              </a:rPr>
                                              <m:t>1</m:t>
                                            </m:r>
                                          </m:num>
                                          <m:den>
                                            <m:r>
                                              <a:rPr lang="en-US" sz="320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smtClean="0">
                          <a:solidFill>
                            <a:srgbClr val="C40F0F"/>
                          </a:solidFill>
                          <a:latin typeface="Cambria Math" panose="02040503050406030204" pitchFamily="18" charset="0"/>
                          <a:ea typeface="Cambria Math" panose="02040503050406030204" pitchFamily="18" charset="0"/>
                        </a:rPr>
                        <m:t>1</m:t>
                      </m:r>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solidFill>
                            <a:srgbClr val="C40F0F"/>
                          </a:solidFill>
                          <a:latin typeface="Cambria Math" panose="02040503050406030204" pitchFamily="18" charset="0"/>
                          <a:ea typeface="Cambria Math" panose="02040503050406030204" pitchFamily="18" charset="0"/>
                        </a:rPr>
                        <m:t>≤</m:t>
                      </m:r>
                      <m:f>
                        <m:fPr>
                          <m:ctrlPr>
                            <a:rPr lang="en-US" sz="3200" i="1" smtClean="0">
                              <a:solidFill>
                                <a:srgbClr val="C40F0F"/>
                              </a:solidFill>
                              <a:latin typeface="Cambria Math" panose="02040503050406030204" pitchFamily="18" charset="0"/>
                              <a:ea typeface="Cambria Math" panose="02040503050406030204" pitchFamily="18" charset="0"/>
                            </a:rPr>
                          </m:ctrlPr>
                        </m:fPr>
                        <m:num>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𝐴𝑥</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𝑦</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den>
                      </m:f>
                      <m:r>
                        <a:rPr lang="en-US" sz="3200" i="1" smtClean="0">
                          <a:solidFill>
                            <a:srgbClr val="C40F0F"/>
                          </a:solidFill>
                          <a:latin typeface="Cambria Math" panose="02040503050406030204" pitchFamily="18" charset="0"/>
                          <a:ea typeface="Cambria Math" panose="02040503050406030204" pitchFamily="18" charset="0"/>
                        </a:rPr>
                        <m:t>≤1+2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Font typeface="Arial" panose="020B0604020202020204" pitchFamily="34" charset="0"/>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686477" y="3773104"/>
                <a:ext cx="7786838" cy="2088682"/>
              </a:xfrm>
              <a:prstGeom prst="wedgeRoundRectCallout">
                <a:avLst>
                  <a:gd name="adj1" fmla="val -32529"/>
                  <a:gd name="adj2" fmla="val -587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𝜆</m:t>
                        </m:r>
                      </m:e>
                      <m:sub>
                        <m:r>
                          <m:rPr>
                            <m:sty m:val="p"/>
                          </m:rPr>
                          <a:rPr lang="en-US" altLang="zh-CN" sz="2800" b="0" i="1" smtClean="0">
                            <a:solidFill>
                              <a:srgbClr val="FFC000"/>
                            </a:solidFill>
                            <a:latin typeface="Cambria Math" panose="02040503050406030204" pitchFamily="18" charset="0"/>
                            <a:ea typeface="Cambria Math" panose="02040503050406030204" pitchFamily="18" charset="0"/>
                          </a:rPr>
                          <m:t>max</m:t>
                        </m:r>
                      </m:sub>
                    </m:sSub>
                  </m:oMath>
                </a14:m>
                <a:r>
                  <a:rPr lang="en-US" altLang="zh-CN" sz="2800" dirty="0"/>
                  <a:t>: The max successive minima of a lattice.</a:t>
                </a:r>
              </a:p>
              <a:p>
                <a:endParaRPr lang="en-US" altLang="zh-CN" sz="2400" dirty="0"/>
              </a:p>
              <a:p>
                <a:r>
                  <a:rPr lang="en-US" altLang="zh-CN" sz="2400" dirty="0"/>
                  <a:t>The max successive minima </a:t>
                </a:r>
                <a14:m>
                  <m:oMath xmlns:m="http://schemas.openxmlformats.org/officeDocument/2006/math">
                    <m:sSub>
                      <m:sSubPr>
                        <m:ctrlPr>
                          <a:rPr lang="en-US" altLang="zh-CN" sz="2400" i="1">
                            <a:solidFill>
                              <a:srgbClr val="FFC000"/>
                            </a:solidFill>
                            <a:latin typeface="Cambria Math" panose="02040503050406030204" pitchFamily="18" charset="0"/>
                            <a:ea typeface="Cambria Math" panose="02040503050406030204" pitchFamily="18" charset="0"/>
                          </a:rPr>
                        </m:ctrlPr>
                      </m:sSubPr>
                      <m:e>
                        <m:r>
                          <a:rPr lang="en-US" altLang="zh-CN" sz="2400" i="1">
                            <a:solidFill>
                              <a:srgbClr val="FFC000"/>
                            </a:solidFill>
                            <a:latin typeface="Cambria Math" panose="02040503050406030204" pitchFamily="18" charset="0"/>
                            <a:ea typeface="Cambria Math" panose="02040503050406030204" pitchFamily="18" charset="0"/>
                          </a:rPr>
                          <m:t>𝜆</m:t>
                        </m:r>
                      </m:e>
                      <m:sub>
                        <m:r>
                          <m:rPr>
                            <m:sty m:val="p"/>
                          </m:rPr>
                          <a:rPr lang="en-US" altLang="zh-CN" sz="2400" i="1">
                            <a:solidFill>
                              <a:srgbClr val="FFC000"/>
                            </a:solidFill>
                            <a:latin typeface="Cambria Math" panose="02040503050406030204" pitchFamily="18" charset="0"/>
                            <a:ea typeface="Cambria Math" panose="02040503050406030204" pitchFamily="18" charset="0"/>
                          </a:rPr>
                          <m:t>max</m:t>
                        </m:r>
                      </m:sub>
                    </m:sSub>
                    <m:d>
                      <m:dPr>
                        <m:ctrlPr>
                          <a:rPr lang="en-US" altLang="zh-CN" sz="2400" i="1">
                            <a:solidFill>
                              <a:srgbClr val="FFC000"/>
                            </a:solidFill>
                            <a:latin typeface="Cambria Math" panose="02040503050406030204" pitchFamily="18" charset="0"/>
                            <a:ea typeface="Cambria Math" panose="02040503050406030204" pitchFamily="18" charset="0"/>
                          </a:rPr>
                        </m:ctrlPr>
                      </m:dPr>
                      <m:e>
                        <m:r>
                          <a:rPr lang="en-US" altLang="zh-CN" sz="2400" i="1">
                            <a:solidFill>
                              <a:srgbClr val="FFC000"/>
                            </a:solidFill>
                            <a:latin typeface="Cambria Math" panose="02040503050406030204" pitchFamily="18" charset="0"/>
                            <a:ea typeface="Cambria Math" panose="02040503050406030204" pitchFamily="18" charset="0"/>
                          </a:rPr>
                          <m:t>ℒ</m:t>
                        </m:r>
                      </m:e>
                    </m:d>
                    <m:r>
                      <a:rPr lang="en-US" altLang="zh-CN" sz="2400" i="1">
                        <a:solidFill>
                          <a:srgbClr val="FFC000"/>
                        </a:solidFill>
                        <a:latin typeface="Cambria Math" panose="02040503050406030204" pitchFamily="18" charset="0"/>
                        <a:ea typeface="Cambria Math" panose="02040503050406030204" pitchFamily="18" charset="0"/>
                      </a:rPr>
                      <m:t> </m:t>
                    </m:r>
                  </m:oMath>
                </a14:m>
                <a:r>
                  <a:rPr lang="en-US" altLang="zh-CN" sz="2400" dirty="0"/>
                  <a:t>of a lattice</a:t>
                </a:r>
                <a:r>
                  <a:rPr lang="en-US" altLang="zh-CN" sz="2400" dirty="0">
                    <a:solidFill>
                      <a:srgbClr val="C00000"/>
                    </a:solidFill>
                    <a:ea typeface="Cambria Math" panose="02040503050406030204" pitchFamily="18" charset="0"/>
                  </a:rPr>
                  <a:t> </a:t>
                </a:r>
                <a14:m>
                  <m:oMath xmlns:m="http://schemas.openxmlformats.org/officeDocument/2006/math">
                    <m:r>
                      <a:rPr lang="en-US" altLang="zh-CN" sz="2400" i="1" smtClean="0">
                        <a:solidFill>
                          <a:srgbClr val="FFC000"/>
                        </a:solidFill>
                        <a:latin typeface="Cambria Math" panose="02040503050406030204" pitchFamily="18" charset="0"/>
                        <a:ea typeface="Cambria Math" panose="02040503050406030204" pitchFamily="18" charset="0"/>
                      </a:rPr>
                      <m:t>ℒ</m:t>
                    </m:r>
                  </m:oMath>
                </a14:m>
                <a:r>
                  <a:rPr lang="en-US" altLang="zh-CN" sz="2400" dirty="0"/>
                  <a:t> is the smallest radius such that a ball centered at the origin contains a full basis for the lattice.</a:t>
                </a:r>
                <a:endParaRPr lang="zh-CN" altLang="en-US" sz="24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686477" y="3773104"/>
                <a:ext cx="7786838" cy="2088682"/>
              </a:xfrm>
              <a:prstGeom prst="wedgeRoundRectCallout">
                <a:avLst>
                  <a:gd name="adj1" fmla="val -32529"/>
                  <a:gd name="adj2" fmla="val -58794"/>
                  <a:gd name="adj3" fmla="val 16667"/>
                </a:avLst>
              </a:prstGeom>
              <a:blipFill>
                <a:blip r:embed="rId4"/>
                <a:stretch>
                  <a:fillRect b="-3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10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6E70-62D0-074C-074B-BF4ED3563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01696-90F0-93B8-C244-CC37B8C825F2}"/>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C2EE9-C43B-0C78-18C8-0C2E0373F0C7}"/>
                  </a:ext>
                </a:extLst>
              </p:cNvPr>
              <p:cNvSpPr>
                <a:spLocks noGrp="1"/>
              </p:cNvSpPr>
              <p:nvPr>
                <p:ph idx="1"/>
              </p:nvPr>
            </p:nvSpPr>
            <p:spPr>
              <a:xfrm>
                <a:off x="838200" y="1676400"/>
                <a:ext cx="11093451" cy="4816475"/>
              </a:xfrm>
            </p:spPr>
            <p:txBody>
              <a:bodyPr>
                <a:norm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endParaRPr lang="en-US" sz="3000" dirty="0"/>
              </a:p>
              <a:p>
                <a:pPr>
                  <a:buClr>
                    <a:schemeClr val="tx1"/>
                  </a:buClr>
                </a:pPr>
                <a:endParaRPr lang="en-US" sz="3000" dirty="0"/>
              </a:p>
              <a:p>
                <a:pPr>
                  <a:buClr>
                    <a:schemeClr val="tx1"/>
                  </a:buClr>
                </a:pPr>
                <a:r>
                  <a:rPr lang="en-US" sz="3000" dirty="0"/>
                  <a:t>We can scale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b="0" i="1" smtClean="0">
                        <a:solidFill>
                          <a:srgbClr val="C00000"/>
                        </a:solidFill>
                        <a:latin typeface="Cambria Math" panose="02040503050406030204" pitchFamily="18" charset="0"/>
                        <a:ea typeface="Cambria Math" panose="02040503050406030204" pitchFamily="18" charset="0"/>
                      </a:rPr>
                      <m:t>&gt;</m:t>
                    </m:r>
                    <m:r>
                      <m:rPr>
                        <m:sty m:val="p"/>
                      </m:rPr>
                      <a:rPr lang="en-US" sz="3000" b="0" i="0" smtClean="0">
                        <a:solidFill>
                          <a:srgbClr val="C00000"/>
                        </a:solidFill>
                        <a:latin typeface="Cambria Math" panose="02040503050406030204" pitchFamily="18" charset="0"/>
                        <a:ea typeface="Cambria Math" panose="02040503050406030204" pitchFamily="18" charset="0"/>
                      </a:rPr>
                      <m:t>poly</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𝑛</m:t>
                        </m:r>
                      </m:e>
                    </m:d>
                  </m:oMath>
                </a14:m>
                <a:endParaRPr lang="en-US" sz="3000" dirty="0"/>
              </a:p>
              <a:p>
                <a:pPr>
                  <a:buClr>
                    <a:schemeClr val="tx1"/>
                  </a:buClr>
                </a:pPr>
                <a:endParaRPr lang="en-US" sz="3000" dirty="0"/>
              </a:p>
              <a:p>
                <a:pPr>
                  <a:buClr>
                    <a:schemeClr val="tx1"/>
                  </a:buClr>
                </a:pPr>
                <a:r>
                  <a:rPr lang="en-US" sz="3000" dirty="0"/>
                  <a:t>Hence, we want to upper bound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by </a:t>
                </a:r>
                <a14:m>
                  <m:oMath xmlns:m="http://schemas.openxmlformats.org/officeDocument/2006/math">
                    <m:r>
                      <m:rPr>
                        <m:sty m:val="p"/>
                      </m:rPr>
                      <a:rPr lang="en-US" sz="3000" b="0" i="0" smtClean="0">
                        <a:solidFill>
                          <a:srgbClr val="C00000"/>
                        </a:solidFill>
                        <a:latin typeface="Cambria Math" panose="02040503050406030204" pitchFamily="18" charset="0"/>
                        <a:ea typeface="Cambria Math" panose="02040503050406030204" pitchFamily="18" charset="0"/>
                      </a:rPr>
                      <m:t>poly</m:t>
                    </m:r>
                    <m:r>
                      <a:rPr lang="en-US" sz="3000" b="0" i="0"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b="0" i="1" smtClean="0">
                        <a:solidFill>
                          <a:srgbClr val="C00000"/>
                        </a:solidFill>
                        <a:latin typeface="Cambria Math" panose="02040503050406030204" pitchFamily="18" charset="0"/>
                        <a:ea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However, this is not true in general</a:t>
                </a:r>
              </a:p>
            </p:txBody>
          </p:sp>
        </mc:Choice>
        <mc:Fallback xmlns="">
          <p:sp>
            <p:nvSpPr>
              <p:cNvPr id="3" name="Content Placeholder 2">
                <a:extLst>
                  <a:ext uri="{FF2B5EF4-FFF2-40B4-BE49-F238E27FC236}">
                    <a16:creationId xmlns:a16="http://schemas.microsoft.com/office/drawing/2014/main" id="{552C2EE9-C43B-0C78-18C8-0C2E0373F0C7}"/>
                  </a:ext>
                </a:extLst>
              </p:cNvPr>
              <p:cNvSpPr>
                <a:spLocks noGrp="1" noRot="1" noChangeAspect="1" noMove="1" noResize="1" noEditPoints="1" noAdjustHandles="1" noChangeArrowheads="1" noChangeShapeType="1" noTextEdit="1"/>
              </p:cNvSpPr>
              <p:nvPr>
                <p:ph idx="1"/>
              </p:nvPr>
            </p:nvSpPr>
            <p:spPr>
              <a:xfrm>
                <a:off x="838200" y="1676400"/>
                <a:ext cx="11093451" cy="4816475"/>
              </a:xfrm>
              <a:blipFill>
                <a:blip r:embed="rId3"/>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6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EFCB-D9FD-589B-B3F1-2E438938FF6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5C1913-3FB0-1BF5-C723-6CB30712A157}"/>
                  </a:ext>
                </a:extLst>
              </p:cNvPr>
              <p:cNvSpPr txBox="1"/>
              <p:nvPr/>
            </p:nvSpPr>
            <p:spPr>
              <a:xfrm>
                <a:off x="2162175" y="1690688"/>
                <a:ext cx="7867650" cy="32333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m>
                            <m:mPr>
                              <m:mcs>
                                <m:mc>
                                  <m:mcPr>
                                    <m:count m:val="3"/>
                                    <m:mcJc m:val="center"/>
                                  </m:mcPr>
                                </m:mc>
                              </m:mcs>
                              <m:ctrlPr>
                                <a:rPr lang="en-US" sz="4000" b="0" i="1" smtClean="0">
                                  <a:solidFill>
                                    <a:srgbClr val="C00000"/>
                                  </a:solidFill>
                                  <a:latin typeface="Cambria Math" panose="02040503050406030204" pitchFamily="18" charset="0"/>
                                </a:rPr>
                              </m:ctrlPr>
                            </m:mPr>
                            <m:mr>
                              <m:e>
                                <m:m>
                                  <m:mPr>
                                    <m:mcs>
                                      <m:mc>
                                        <m:mcPr>
                                          <m:count m:val="3"/>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mr>
                                </m:m>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m>
                                  <m:mPr>
                                    <m:mcs>
                                      <m:mc>
                                        <m:mcPr>
                                          <m:count m:val="2"/>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m:t>
                                      </m:r>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
                              </m:e>
                            </m:mr>
                          </m:m>
                        </m:e>
                      </m:d>
                    </m:oMath>
                  </m:oMathPara>
                </a14:m>
                <a:endParaRPr lang="en-US" sz="4000" dirty="0">
                  <a:solidFill>
                    <a:srgbClr val="C00000"/>
                  </a:solidFill>
                </a:endParaRPr>
              </a:p>
            </p:txBody>
          </p:sp>
        </mc:Choice>
        <mc:Fallback xmlns="">
          <p:sp>
            <p:nvSpPr>
              <p:cNvPr id="2" name="TextBox 1">
                <a:extLst>
                  <a:ext uri="{FF2B5EF4-FFF2-40B4-BE49-F238E27FC236}">
                    <a16:creationId xmlns:a16="http://schemas.microsoft.com/office/drawing/2014/main" id="{545C1913-3FB0-1BF5-C723-6CB30712A157}"/>
                  </a:ext>
                </a:extLst>
              </p:cNvPr>
              <p:cNvSpPr txBox="1">
                <a:spLocks noRot="1" noChangeAspect="1" noMove="1" noResize="1" noEditPoints="1" noAdjustHandles="1" noChangeArrowheads="1" noChangeShapeType="1" noTextEdit="1"/>
              </p:cNvSpPr>
              <p:nvPr/>
            </p:nvSpPr>
            <p:spPr>
              <a:xfrm>
                <a:off x="2162175" y="1690688"/>
                <a:ext cx="7867650" cy="32333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365F57-260F-8FBB-7D37-EF7826912434}"/>
                  </a:ext>
                </a:extLst>
              </p:cNvPr>
              <p:cNvSpPr txBox="1"/>
              <p:nvPr/>
            </p:nvSpPr>
            <p:spPr>
              <a:xfrm>
                <a:off x="838200" y="5286358"/>
                <a:ext cx="10515600" cy="553998"/>
              </a:xfrm>
              <a:prstGeom prst="rect">
                <a:avLst/>
              </a:prstGeom>
              <a:noFill/>
            </p:spPr>
            <p:txBody>
              <a:bodyPr wrap="square" lIns="0" tIns="0" rIns="0" bIns="0" rtlCol="0">
                <a:spAutoFit/>
              </a:bodyPr>
              <a:lstStyle/>
              <a:p>
                <a14:m>
                  <m:oMath xmlns:m="http://schemas.openxmlformats.org/officeDocument/2006/math">
                    <m:d>
                      <m:dPr>
                        <m:begChr m:val="["/>
                        <m:endChr m:val="]"/>
                        <m:ctrlPr>
                          <a:rPr lang="en-US" sz="3600" b="0" i="1" smtClean="0">
                            <a:solidFill>
                              <a:srgbClr val="C00000"/>
                            </a:solidFill>
                            <a:latin typeface="Cambria Math" panose="02040503050406030204" pitchFamily="18" charset="0"/>
                          </a:rPr>
                        </m:ctrlPr>
                      </m:dPr>
                      <m:e>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sup>
                        </m:sSup>
                        <m:r>
                          <a:rPr lang="en-US" sz="3600" b="0" i="1" smtClean="0">
                            <a:solidFill>
                              <a:srgbClr val="C00000"/>
                            </a:solidFill>
                            <a:latin typeface="Cambria Math" panose="02040503050406030204" pitchFamily="18" charset="0"/>
                          </a:rPr>
                          <m:t>, </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,…,2,1</m:t>
                        </m:r>
                      </m:e>
                    </m:d>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𝐴</m:t>
                        </m:r>
                      </m:e>
                      <m:sup>
                        <m:r>
                          <a:rPr lang="en-US" sz="3600" b="0" i="1" smtClean="0">
                            <a:solidFill>
                              <a:srgbClr val="C00000"/>
                            </a:solidFill>
                            <a:latin typeface="Cambria Math" panose="02040503050406030204" pitchFamily="18" charset="0"/>
                          </a:rPr>
                          <m:t>⊥</m:t>
                        </m:r>
                      </m:sup>
                    </m:sSup>
                  </m:oMath>
                </a14:m>
                <a:r>
                  <a:rPr lang="en-US" sz="3600" dirty="0">
                    <a:solidFill>
                      <a:srgbClr val="C00000"/>
                    </a:solidFill>
                  </a:rPr>
                  <a:t> </a:t>
                </a:r>
                <a:r>
                  <a:rPr lang="en-US" sz="3600" dirty="0"/>
                  <a:t>has exponentially large entries!</a:t>
                </a:r>
                <a:endParaRPr lang="en-US" sz="4000" dirty="0"/>
              </a:p>
            </p:txBody>
          </p:sp>
        </mc:Choice>
        <mc:Fallback xmlns="">
          <p:sp>
            <p:nvSpPr>
              <p:cNvPr id="3" name="TextBox 2">
                <a:extLst>
                  <a:ext uri="{FF2B5EF4-FFF2-40B4-BE49-F238E27FC236}">
                    <a16:creationId xmlns:a16="http://schemas.microsoft.com/office/drawing/2014/main" id="{4A365F57-260F-8FBB-7D37-EF7826912434}"/>
                  </a:ext>
                </a:extLst>
              </p:cNvPr>
              <p:cNvSpPr txBox="1">
                <a:spLocks noRot="1" noChangeAspect="1" noMove="1" noResize="1" noEditPoints="1" noAdjustHandles="1" noChangeArrowheads="1" noChangeShapeType="1" noTextEdit="1"/>
              </p:cNvSpPr>
              <p:nvPr/>
            </p:nvSpPr>
            <p:spPr>
              <a:xfrm>
                <a:off x="838200" y="5286358"/>
                <a:ext cx="10515600" cy="553998"/>
              </a:xfrm>
              <a:prstGeom prst="rect">
                <a:avLst/>
              </a:prstGeom>
              <a:blipFill>
                <a:blip r:embed="rId3"/>
                <a:stretch>
                  <a:fillRect t="-24176" b="-50549"/>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0A75EDAF-92A4-4CB1-0E42-C3DD1ACB55A4}"/>
              </a:ext>
            </a:extLst>
          </p:cNvPr>
          <p:cNvSpPr>
            <a:spLocks noGrp="1"/>
          </p:cNvSpPr>
          <p:nvPr>
            <p:ph type="title"/>
          </p:nvPr>
        </p:nvSpPr>
        <p:spPr>
          <a:xfrm>
            <a:off x="838200" y="365125"/>
            <a:ext cx="10515600" cy="1325563"/>
          </a:xfrm>
        </p:spPr>
        <p:txBody>
          <a:bodyPr/>
          <a:lstStyle/>
          <a:p>
            <a:r>
              <a:rPr lang="en-US" dirty="0">
                <a:solidFill>
                  <a:srgbClr val="C00000"/>
                </a:solidFill>
              </a:rPr>
              <a:t>A Simple Example</a:t>
            </a:r>
            <a:endParaRPr lang="en-US" dirty="0"/>
          </a:p>
        </p:txBody>
      </p:sp>
    </p:spTree>
    <p:extLst>
      <p:ext uri="{BB962C8B-B14F-4D97-AF65-F5344CB8AC3E}">
        <p14:creationId xmlns:p14="http://schemas.microsoft.com/office/powerpoint/2010/main" val="569367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7CCA5-908D-6EA5-97B3-2679E5CF6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79309-FB9F-8108-435A-2CA96340C1B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98449-668E-8BD2-F614-7707C81E4117}"/>
                  </a:ext>
                </a:extLst>
              </p:cNvPr>
              <p:cNvSpPr>
                <a:spLocks noGrp="1"/>
              </p:cNvSpPr>
              <p:nvPr>
                <p:ph idx="1"/>
              </p:nvPr>
            </p:nvSpPr>
            <p:spPr>
              <a:xfrm>
                <a:off x="838200" y="1592442"/>
                <a:ext cx="11093451" cy="4968614"/>
              </a:xfrm>
            </p:spPr>
            <p:txBody>
              <a:bodyPr>
                <a:no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𝜖</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r>
                  <a:rPr lang="en-US" sz="3000" dirty="0">
                    <a:solidFill>
                      <a:srgbClr val="00B050"/>
                    </a:solidFill>
                  </a:rPr>
                  <a:t>  </a:t>
                </a:r>
                <a:r>
                  <a:rPr lang="en-US" sz="3000" dirty="0"/>
                  <a:t>and we can design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i="1">
                        <a:solidFill>
                          <a:srgbClr val="C00000"/>
                        </a:solidFill>
                        <a:latin typeface="Cambria Math" panose="02040503050406030204" pitchFamily="18" charset="0"/>
                        <a:ea typeface="Cambria Math" panose="02040503050406030204" pitchFamily="18" charset="0"/>
                      </a:rPr>
                      <m:t>&gt;</m:t>
                    </m:r>
                    <m:r>
                      <m:rPr>
                        <m:sty m:val="p"/>
                      </m:rPr>
                      <a:rPr lang="en-US" sz="3000">
                        <a:solidFill>
                          <a:srgbClr val="C00000"/>
                        </a:solidFill>
                        <a:latin typeface="Cambria Math" panose="02040503050406030204" pitchFamily="18" charset="0"/>
                        <a:ea typeface="Cambria Math" panose="02040503050406030204" pitchFamily="18" charset="0"/>
                      </a:rPr>
                      <m:t>poly</m:t>
                    </m:r>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𝑛</m:t>
                        </m:r>
                      </m:e>
                    </m:d>
                  </m:oMath>
                </a14:m>
                <a:endParaRPr lang="en-US" sz="3000" dirty="0">
                  <a:solidFill>
                    <a:srgbClr val="00B050"/>
                  </a:solidFill>
                </a:endParaRPr>
              </a:p>
              <a:p>
                <a:pPr>
                  <a:buClr>
                    <a:schemeClr val="tx1"/>
                  </a:buClr>
                </a:pPr>
                <a:endParaRPr lang="en-US" sz="3000" dirty="0">
                  <a:solidFill>
                    <a:srgbClr val="00B050"/>
                  </a:solidFill>
                </a:endParaRPr>
              </a:p>
              <a:p>
                <a:pPr>
                  <a:buClr>
                    <a:schemeClr val="tx1"/>
                  </a:buClr>
                </a:pPr>
                <a:r>
                  <a:rPr lang="en-US" sz="3000" dirty="0">
                    <a:solidFill>
                      <a:srgbClr val="00B050"/>
                    </a:solidFill>
                  </a:rPr>
                  <a:t>Key observation</a:t>
                </a:r>
                <a:r>
                  <a:rPr lang="en-US" sz="3000" dirty="0"/>
                  <a:t>: we can add more rows to</a:t>
                </a:r>
                <a:r>
                  <a:rPr lang="en-US" sz="3000" b="0" dirty="0">
                    <a:solidFill>
                      <a:srgbClr val="C00000"/>
                    </a:solidFill>
                    <a:ea typeface="Cambria Math" panose="02040503050406030204" pitchFamily="18" charset="0"/>
                  </a:rPr>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b="0" dirty="0">
                    <a:solidFill>
                      <a:srgbClr val="C00000"/>
                    </a:solidFill>
                    <a:ea typeface="Cambria Math" panose="02040503050406030204" pitchFamily="18" charset="0"/>
                  </a:rPr>
                  <a:t>,</a:t>
                </a:r>
                <a:r>
                  <a:rPr lang="en-US" sz="3000" dirty="0"/>
                  <a:t> as it only makes the sketching matrix stronger</a:t>
                </a:r>
              </a:p>
              <a:p>
                <a:pPr>
                  <a:buClr>
                    <a:schemeClr val="tx1"/>
                  </a:buClr>
                </a:pPr>
                <a:endParaRPr lang="en-US" sz="3000" dirty="0">
                  <a:solidFill>
                    <a:srgbClr val="00B050"/>
                  </a:solidFill>
                </a:endParaRPr>
              </a:p>
              <a:p>
                <a:pPr>
                  <a:buClr>
                    <a:schemeClr val="tx1"/>
                  </a:buClr>
                </a:pPr>
                <a:r>
                  <a:rPr lang="en-US" sz="3000" dirty="0">
                    <a:solidFill>
                      <a:srgbClr val="00B050"/>
                    </a:solidFill>
                  </a:rPr>
                  <a:t>What to do next</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A3198449-668E-8BD2-F614-7707C81E4117}"/>
                  </a:ext>
                </a:extLst>
              </p:cNvPr>
              <p:cNvSpPr>
                <a:spLocks noGrp="1" noRot="1" noChangeAspect="1" noMove="1" noResize="1" noEditPoints="1" noAdjustHandles="1" noChangeArrowheads="1" noChangeShapeType="1" noTextEdit="1"/>
              </p:cNvSpPr>
              <p:nvPr>
                <p:ph idx="1"/>
              </p:nvPr>
            </p:nvSpPr>
            <p:spPr>
              <a:xfrm>
                <a:off x="838200" y="1592442"/>
                <a:ext cx="11093451" cy="4968614"/>
              </a:xfrm>
              <a:blipFill>
                <a:blip r:embed="rId3"/>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237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A4B72-06CA-E104-1FD9-819A1D4F8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FDEC-192F-4DFE-9833-63C0BA27E5F3}"/>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62AFC5-46FB-F0D0-5C43-DFA2B5A9A9B5}"/>
                  </a:ext>
                </a:extLst>
              </p:cNvPr>
              <p:cNvSpPr>
                <a:spLocks noGrp="1"/>
              </p:cNvSpPr>
              <p:nvPr>
                <p:ph idx="1"/>
              </p:nvPr>
            </p:nvSpPr>
            <p:spPr>
              <a:xfrm>
                <a:off x="838199" y="1825625"/>
                <a:ext cx="11138065" cy="4351338"/>
              </a:xfrm>
            </p:spPr>
            <p:txBody>
              <a:bodyPr>
                <a:normAutofit/>
              </a:bodyPr>
              <a:lstStyle/>
              <a:p>
                <a:pPr>
                  <a:lnSpc>
                    <a:spcPct val="150000"/>
                  </a:lnSpc>
                  <a:spcBef>
                    <a:spcPts val="0"/>
                  </a:spcBef>
                  <a:buClr>
                    <a:schemeClr val="tx1"/>
                  </a:buClr>
                </a:pPr>
                <a:r>
                  <a:rPr lang="en-US" sz="3200" dirty="0">
                    <a:solidFill>
                      <a:srgbClr val="00B050"/>
                    </a:solidFill>
                  </a:rPr>
                  <a:t>Examples of function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𝑓</m:t>
                    </m:r>
                  </m:oMath>
                </a14:m>
                <a:r>
                  <a:rPr lang="en-US" sz="3200" dirty="0"/>
                  <a:t>:</a:t>
                </a:r>
              </a:p>
              <a:p>
                <a:pPr lvl="1">
                  <a:lnSpc>
                    <a:spcPct val="150000"/>
                  </a:lnSpc>
                  <a:spcBef>
                    <a:spcPts val="0"/>
                  </a:spcBef>
                  <a:buClr>
                    <a:schemeClr val="tx1"/>
                  </a:buClr>
                </a:pPr>
                <a14:m>
                  <m:oMath xmlns:m="http://schemas.openxmlformats.org/officeDocument/2006/math">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ℓ</m:t>
                        </m:r>
                      </m:e>
                      <m:sub>
                        <m:r>
                          <a:rPr lang="en-US" altLang="zh-CN" sz="2800" b="0" i="1" smtClean="0">
                            <a:solidFill>
                              <a:srgbClr val="C00000"/>
                            </a:solidFill>
                            <a:latin typeface="Cambria Math" panose="02040503050406030204" pitchFamily="18" charset="0"/>
                            <a:ea typeface="Cambria Math" panose="02040503050406030204" pitchFamily="18" charset="0"/>
                          </a:rPr>
                          <m:t>0</m:t>
                        </m:r>
                      </m:sub>
                    </m:sSub>
                    <m:r>
                      <a:rPr lang="en-US" altLang="zh-CN" sz="2800" i="1">
                        <a:solidFill>
                          <a:srgbClr val="C00000"/>
                        </a:solidFill>
                        <a:latin typeface="Cambria Math" panose="02040503050406030204" pitchFamily="18" charset="0"/>
                        <a:ea typeface="Cambria Math" panose="02040503050406030204" pitchFamily="18" charset="0"/>
                      </a:rPr>
                      <m:t> </m:t>
                    </m:r>
                  </m:oMath>
                </a14:m>
                <a:r>
                  <a:rPr lang="en-US" altLang="zh-CN" sz="2800" dirty="0"/>
                  <a:t>Estimation (</a:t>
                </a:r>
                <a:r>
                  <a:rPr lang="en-US" sz="2800" dirty="0"/>
                  <a:t>Distinct Element):</a:t>
                </a:r>
                <a:r>
                  <a:rPr lang="en-US" sz="2800" dirty="0">
                    <a:solidFill>
                      <a:srgbClr val="C00000"/>
                    </a:solidFill>
                    <a:ea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oMath>
                </a14:m>
                <a:r>
                  <a:rPr lang="en-US" sz="2800" i="1" dirty="0">
                    <a:solidFill>
                      <a:srgbClr val="C00000"/>
                    </a:solidFill>
                  </a:rPr>
                  <a:t> </a:t>
                </a:r>
                <a14:m>
                  <m:oMath xmlns:m="http://schemas.openxmlformats.org/officeDocument/2006/math">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≠0}|</m:t>
                    </m:r>
                  </m:oMath>
                </a14:m>
                <a:r>
                  <a:rPr lang="en-US" sz="2800" dirty="0"/>
                  <a:t>.</a:t>
                </a:r>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𝑝</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Estimation: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𝑓</m:t>
                    </m:r>
                    <m:d>
                      <m:dPr>
                        <m:ctrlPr>
                          <a:rPr lang="en-US" sz="2800" i="1">
                            <a:solidFill>
                              <a:srgbClr val="C00000"/>
                            </a:solidFill>
                            <a:latin typeface="Cambria Math" panose="02040503050406030204" pitchFamily="18" charset="0"/>
                            <a:ea typeface="Cambria Math" panose="02040503050406030204" pitchFamily="18" charset="0"/>
                          </a:rPr>
                        </m:ctrlPr>
                      </m:dPr>
                      <m:e>
                        <m:r>
                          <a:rPr lang="en-US" sz="2800" i="1">
                            <a:solidFill>
                              <a:srgbClr val="C00000"/>
                            </a:solidFill>
                            <a:latin typeface="Cambria Math" panose="02040503050406030204" pitchFamily="18" charset="0"/>
                            <a:ea typeface="Cambria Math" panose="02040503050406030204" pitchFamily="18" charset="0"/>
                          </a:rPr>
                          <m:t>𝑥</m:t>
                        </m:r>
                      </m:e>
                    </m:d>
                    <m:r>
                      <a:rPr lang="en-US" sz="2800" i="1">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ea typeface="Cambria Math" panose="02040503050406030204" pitchFamily="18" charset="0"/>
                              </a:rPr>
                            </m:ctrlPr>
                          </m:dPr>
                          <m:e>
                            <m:r>
                              <m:rPr>
                                <m:lit/>
                              </m:rP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𝑥</m:t>
                            </m:r>
                            <m:r>
                              <m:rPr>
                                <m:lit/>
                              </m:rPr>
                              <a:rPr lang="en-US" sz="2800" b="0" i="1" smtClean="0">
                                <a:solidFill>
                                  <a:srgbClr val="C00000"/>
                                </a:solidFill>
                                <a:latin typeface="Cambria Math" panose="02040503050406030204" pitchFamily="18" charset="0"/>
                                <a:ea typeface="Cambria Math" panose="02040503050406030204" pitchFamily="18" charset="0"/>
                              </a:rPr>
                              <m:t>|</m:t>
                            </m:r>
                          </m:e>
                        </m:d>
                      </m:e>
                      <m:sub>
                        <m:r>
                          <a:rPr lang="en-US" sz="2800" b="0" i="1" smtClean="0">
                            <a:solidFill>
                              <a:srgbClr val="C00000"/>
                            </a:solidFill>
                            <a:latin typeface="Cambria Math" panose="02040503050406030204" pitchFamily="18" charset="0"/>
                            <a:ea typeface="Cambria Math" panose="02040503050406030204" pitchFamily="18" charset="0"/>
                          </a:rPr>
                          <m:t>𝑝</m:t>
                        </m:r>
                      </m:sub>
                    </m:sSub>
                  </m:oMath>
                </a14:m>
                <a:r>
                  <a:rPr lang="en-US" sz="2800" dirty="0"/>
                  <a:t>.</a:t>
                </a:r>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2</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Heavy Hitter: </a:t>
                </a:r>
                <a14:m>
                  <m:oMath xmlns:m="http://schemas.openxmlformats.org/officeDocument/2006/math">
                    <m:r>
                      <a:rPr lang="en-US" altLang="zh-CN" sz="2800" i="1">
                        <a:solidFill>
                          <a:srgbClr val="C00000"/>
                        </a:solidFill>
                        <a:latin typeface="Cambria Math" panose="02040503050406030204" pitchFamily="18" charset="0"/>
                        <a:ea typeface="Cambria Math" panose="02040503050406030204" pitchFamily="18" charset="0"/>
                      </a:rPr>
                      <m:t>𝑓</m:t>
                    </m:r>
                    <m:d>
                      <m:dPr>
                        <m:ctrlPr>
                          <a:rPr lang="en-US" altLang="zh-CN" sz="2800" i="1">
                            <a:solidFill>
                              <a:srgbClr val="C00000"/>
                            </a:solidFill>
                            <a:latin typeface="Cambria Math" panose="02040503050406030204" pitchFamily="18" charset="0"/>
                            <a:ea typeface="Cambria Math" panose="02040503050406030204" pitchFamily="18" charset="0"/>
                          </a:rPr>
                        </m:ctrlPr>
                      </m:dPr>
                      <m:e>
                        <m:r>
                          <a:rPr lang="en-US" altLang="zh-CN" sz="2800" i="1">
                            <a:solidFill>
                              <a:srgbClr val="C00000"/>
                            </a:solidFill>
                            <a:latin typeface="Cambria Math" panose="02040503050406030204" pitchFamily="18" charset="0"/>
                            <a:ea typeface="Cambria Math" panose="02040503050406030204" pitchFamily="18" charset="0"/>
                          </a:rPr>
                          <m:t>𝑥</m:t>
                        </m:r>
                      </m:e>
                    </m:d>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𝑖</m:t>
                    </m:r>
                    <m:r>
                      <a:rPr lang="en-US" altLang="zh-CN" sz="2800" b="0" i="1" smtClean="0">
                        <a:solidFill>
                          <a:srgbClr val="C00000"/>
                        </a:solidFill>
                        <a:latin typeface="Cambria Math" panose="02040503050406030204" pitchFamily="18" charset="0"/>
                        <a:ea typeface="Cambria Math" panose="02040503050406030204" pitchFamily="18" charset="0"/>
                      </a:rPr>
                      <m:t>:|</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𝑥</m:t>
                        </m:r>
                      </m:e>
                      <m:sub>
                        <m:r>
                          <a:rPr lang="en-US" altLang="zh-CN" sz="2800" i="1">
                            <a:solidFill>
                              <a:srgbClr val="C00000"/>
                            </a:solidFill>
                            <a:latin typeface="Cambria Math" panose="02040503050406030204" pitchFamily="18" charset="0"/>
                            <a:ea typeface="Cambria Math" panose="02040503050406030204" pitchFamily="18" charset="0"/>
                          </a:rPr>
                          <m:t>𝑖</m:t>
                        </m:r>
                      </m:sub>
                    </m:sSub>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𝜀</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d>
                          <m:dPr>
                            <m:begChr m:val="|"/>
                            <m:endChr m:val="|"/>
                            <m:ctrlPr>
                              <a:rPr lang="en-US" altLang="zh-CN" sz="2800" i="1">
                                <a:solidFill>
                                  <a:srgbClr val="C00000"/>
                                </a:solidFill>
                                <a:latin typeface="Cambria Math" panose="02040503050406030204" pitchFamily="18" charset="0"/>
                                <a:ea typeface="Cambria Math" panose="02040503050406030204" pitchFamily="18" charset="0"/>
                              </a:rPr>
                            </m:ctrlPr>
                          </m:dPr>
                          <m:e>
                            <m:r>
                              <m:rPr>
                                <m:lit/>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𝑥</m:t>
                            </m:r>
                            <m:r>
                              <m:rPr>
                                <m:lit/>
                              </m:rPr>
                              <a:rPr lang="en-US" altLang="zh-CN" sz="2800" i="1">
                                <a:solidFill>
                                  <a:srgbClr val="C00000"/>
                                </a:solidFill>
                                <a:latin typeface="Cambria Math" panose="02040503050406030204" pitchFamily="18" charset="0"/>
                                <a:ea typeface="Cambria Math" panose="02040503050406030204" pitchFamily="18" charset="0"/>
                              </a:rPr>
                              <m:t>|</m:t>
                            </m:r>
                          </m:e>
                        </m:d>
                      </m:e>
                      <m:sub>
                        <m:r>
                          <a:rPr lang="en-US" altLang="zh-CN" sz="2800" i="1">
                            <a:solidFill>
                              <a:srgbClr val="C00000"/>
                            </a:solidFill>
                            <a:latin typeface="Cambria Math" panose="02040503050406030204" pitchFamily="18" charset="0"/>
                            <a:ea typeface="Cambria Math" panose="02040503050406030204" pitchFamily="18" charset="0"/>
                          </a:rPr>
                          <m:t>2</m:t>
                        </m:r>
                      </m:sub>
                    </m:sSub>
                    <m:r>
                      <a:rPr lang="en-US" altLang="zh-CN" sz="2800" b="0" i="1" smtClean="0">
                        <a:solidFill>
                          <a:srgbClr val="C00000"/>
                        </a:solidFill>
                        <a:latin typeface="Cambria Math" panose="02040503050406030204" pitchFamily="18" charset="0"/>
                        <a:ea typeface="Cambria Math" panose="02040503050406030204" pitchFamily="18" charset="0"/>
                      </a:rPr>
                      <m:t>}</m:t>
                    </m:r>
                  </m:oMath>
                </a14:m>
                <a:r>
                  <a:rPr lang="en-US" sz="2800" dirty="0"/>
                  <a:t>.</a:t>
                </a:r>
              </a:p>
              <a:p>
                <a:pPr lvl="1">
                  <a:lnSpc>
                    <a:spcPct val="150000"/>
                  </a:lnSpc>
                  <a:spcBef>
                    <a:spcPts val="0"/>
                  </a:spcBef>
                  <a:buClr>
                    <a:schemeClr val="tx1"/>
                  </a:buClr>
                </a:pPr>
                <a:endParaRPr lang="en-US" altLang="zh-CN" sz="2800" b="0" i="1" dirty="0">
                  <a:solidFill>
                    <a:srgbClr val="C00000"/>
                  </a:solidFill>
                  <a:latin typeface="Cambria Math" panose="02040503050406030204" pitchFamily="18" charset="0"/>
                </a:endParaRPr>
              </a:p>
              <a:p>
                <a:pPr lvl="0">
                  <a:lnSpc>
                    <a:spcPct val="150000"/>
                  </a:lnSpc>
                  <a:spcBef>
                    <a:spcPts val="0"/>
                  </a:spcBef>
                  <a:buClr>
                    <a:prstClr val="black"/>
                  </a:buClr>
                </a:pPr>
                <a14:m>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𝑥</m:t>
                    </m:r>
                  </m:oMath>
                </a14:m>
                <a:r>
                  <a:rPr lang="en-US" altLang="zh-CN" sz="3200" i="1" dirty="0">
                    <a:solidFill>
                      <a:srgbClr val="C00000"/>
                    </a:solidFill>
                    <a:latin typeface="Cambria Math" panose="02040503050406030204" pitchFamily="18" charset="0"/>
                  </a:rPr>
                  <a:t> </a:t>
                </a:r>
                <a:r>
                  <a:rPr lang="en-US" altLang="zh-CN" sz="3200" dirty="0"/>
                  <a:t>can also represent other types of input, e.g., matrix or graph.</a:t>
                </a:r>
                <a:endParaRPr lang="en-US" sz="2800" dirty="0"/>
              </a:p>
            </p:txBody>
          </p:sp>
        </mc:Choice>
        <mc:Fallback xmlns="">
          <p:sp>
            <p:nvSpPr>
              <p:cNvPr id="3" name="Content Placeholder 2">
                <a:extLst>
                  <a:ext uri="{FF2B5EF4-FFF2-40B4-BE49-F238E27FC236}">
                    <a16:creationId xmlns:a16="http://schemas.microsoft.com/office/drawing/2014/main" id="{4B62AFC5-46FB-F0D0-5C43-DFA2B5A9A9B5}"/>
                  </a:ext>
                </a:extLst>
              </p:cNvPr>
              <p:cNvSpPr>
                <a:spLocks noGrp="1" noRot="1" noChangeAspect="1" noMove="1" noResize="1" noEditPoints="1" noAdjustHandles="1" noChangeArrowheads="1" noChangeShapeType="1" noTextEdit="1"/>
              </p:cNvSpPr>
              <p:nvPr>
                <p:ph idx="1"/>
              </p:nvPr>
            </p:nvSpPr>
            <p:spPr>
              <a:xfrm>
                <a:off x="838199" y="1825625"/>
                <a:ext cx="11138065" cy="4351338"/>
              </a:xfrm>
              <a:blipFill>
                <a:blip r:embed="rId3"/>
                <a:stretch>
                  <a:fillRect l="-1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2543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36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4268259"/>
                <a:ext cx="4484800"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000" i="1" dirty="0">
                    <a:solidFill>
                      <a:schemeClr val="bg2">
                        <a:lumMod val="25000"/>
                      </a:schemeClr>
                    </a:solidFill>
                  </a:rPr>
                  <a:t>Full basis of an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𝑛</m:t>
                    </m:r>
                  </m:oMath>
                </a14:m>
                <a:r>
                  <a:rPr lang="en-US" sz="3000" i="1" dirty="0">
                    <a:solidFill>
                      <a:schemeClr val="bg2">
                        <a:lumMod val="25000"/>
                      </a:schemeClr>
                    </a:solidFill>
                  </a:rPr>
                  <a:t>-dim space</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4268259"/>
                <a:ext cx="4484800" cy="510255"/>
              </a:xfrm>
              <a:prstGeom prst="rect">
                <a:avLst/>
              </a:prstGeom>
              <a:blipFill>
                <a:blip r:embed="rId4"/>
                <a:stretch>
                  <a:fillRect l="-3125" t="-23810" r="-2174" b="-35714"/>
                </a:stretch>
              </a:blipFill>
            </p:spPr>
            <p:txBody>
              <a:bodyPr/>
              <a:lstStyle/>
              <a:p>
                <a:r>
                  <a:rPr lang="en-US">
                    <a:noFill/>
                  </a:rPr>
                  <a:t> </a:t>
                </a:r>
              </a:p>
            </p:txBody>
          </p:sp>
        </mc:Fallback>
      </mc:AlternateContent>
    </p:spTree>
    <p:extLst>
      <p:ext uri="{BB962C8B-B14F-4D97-AF65-F5344CB8AC3E}">
        <p14:creationId xmlns:p14="http://schemas.microsoft.com/office/powerpoint/2010/main" val="166253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4"/>
            <a:ext cx="3600000" cy="306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2724346"/>
                <a:ext cx="5741173"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2724346"/>
                <a:ext cx="5741173" cy="510255"/>
              </a:xfrm>
              <a:prstGeom prst="rect">
                <a:avLst/>
              </a:prstGeom>
              <a:blipFill>
                <a:blip r:embed="rId4"/>
                <a:stretch>
                  <a:fillRect l="-212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2B1A7A8-520D-4320-A081-9C017F909D8D}"/>
                  </a:ext>
                </a:extLst>
              </p:cNvPr>
              <p:cNvSpPr txBox="1">
                <a:spLocks/>
              </p:cNvSpPr>
              <p:nvPr/>
            </p:nvSpPr>
            <p:spPr>
              <a:xfrm>
                <a:off x="4713151" y="4539216"/>
                <a:ext cx="6520905"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solidFill>
                      <a:schemeClr val="bg2">
                        <a:lumMod val="25000"/>
                      </a:schemeClr>
                    </a:solidFill>
                  </a:rPr>
                  <a:t>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𝑛</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3" name="Content Placeholder 2">
                <a:extLst>
                  <a:ext uri="{FF2B5EF4-FFF2-40B4-BE49-F238E27FC236}">
                    <a16:creationId xmlns:a16="http://schemas.microsoft.com/office/drawing/2014/main" id="{72B1A7A8-520D-4320-A081-9C017F909D8D}"/>
                  </a:ext>
                </a:extLst>
              </p:cNvPr>
              <p:cNvSpPr txBox="1">
                <a:spLocks noRot="1" noChangeAspect="1" noMove="1" noResize="1" noEditPoints="1" noAdjustHandles="1" noChangeArrowheads="1" noChangeShapeType="1" noTextEdit="1"/>
              </p:cNvSpPr>
              <p:nvPr/>
            </p:nvSpPr>
            <p:spPr>
              <a:xfrm>
                <a:off x="4713151" y="4539216"/>
                <a:ext cx="6520905" cy="510255"/>
              </a:xfrm>
              <a:prstGeom prst="rect">
                <a:avLst/>
              </a:prstGeom>
              <a:blipFill>
                <a:blip r:embed="rId5"/>
                <a:stretch>
                  <a:fillRect l="-1869" t="-20482" b="-28916"/>
                </a:stretch>
              </a:blipFill>
            </p:spPr>
            <p:txBody>
              <a:bodyPr/>
              <a:lstStyle/>
              <a:p>
                <a:r>
                  <a:rPr lang="en-US">
                    <a:noFill/>
                  </a:rPr>
                  <a:t> </a:t>
                </a:r>
              </a:p>
            </p:txBody>
          </p:sp>
        </mc:Fallback>
      </mc:AlternateContent>
    </p:spTree>
    <p:extLst>
      <p:ext uri="{BB962C8B-B14F-4D97-AF65-F5344CB8AC3E}">
        <p14:creationId xmlns:p14="http://schemas.microsoft.com/office/powerpoint/2010/main" val="11587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EBC5765-7010-4990-A828-2EA51FDCF06D}"/>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0" name="Content Placeholder 2">
                <a:extLst>
                  <a:ext uri="{FF2B5EF4-FFF2-40B4-BE49-F238E27FC236}">
                    <a16:creationId xmlns:a16="http://schemas.microsoft.com/office/drawing/2014/main" id="{8EBC5765-7010-4990-A828-2EA51FDCF06D}"/>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C0B3AD4-AB12-4431-B7FF-71592C9B28E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6C0B3AD4-AB12-4431-B7FF-71592C9B28E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5"/>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82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35370E7-EBA4-44B2-BBD3-BEFC856CC3A2}"/>
                  </a:ext>
                </a:extLst>
              </p:cNvPr>
              <p:cNvSpPr txBox="1">
                <a:spLocks/>
              </p:cNvSpPr>
              <p:nvPr/>
            </p:nvSpPr>
            <p:spPr>
              <a:xfrm>
                <a:off x="4713151" y="3283106"/>
                <a:ext cx="7548699" cy="850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a:t>
                </a:r>
                <a:r>
                  <a:rPr lang="en-US" altLang="zh-CN" i="1" dirty="0">
                    <a:solidFill>
                      <a:srgbClr val="00B0F0"/>
                    </a:solidFill>
                  </a:rPr>
                  <a:t>iteratively</a:t>
                </a:r>
                <a:r>
                  <a:rPr lang="en-US" altLang="zh-CN" i="1" dirty="0">
                    <a:solidFill>
                      <a:schemeClr val="bg2">
                        <a:lumMod val="25000"/>
                      </a:schemeClr>
                    </a:solidFill>
                  </a:rPr>
                  <a:t>: </a:t>
                </a:r>
              </a:p>
              <a:p>
                <a:pPr marL="0" indent="0">
                  <a:spcBef>
                    <a:spcPts val="0"/>
                  </a:spcBef>
                  <a:buClr>
                    <a:schemeClr val="tx1"/>
                  </a:buClr>
                  <a:buNone/>
                </a:pPr>
                <a:r>
                  <a:rPr lang="en-US" dirty="0">
                    <a:solidFill>
                      <a:schemeClr val="bg2">
                        <a:lumMod val="25000"/>
                      </a:schemeClr>
                    </a:solidFill>
                  </a:rPr>
                  <a:t>The remaining </a:t>
                </a:r>
                <a14:m>
                  <m:oMath xmlns:m="http://schemas.openxmlformats.org/officeDocument/2006/math">
                    <m:r>
                      <a:rPr lang="en-US" altLang="zh-CN" b="0" i="0" smtClean="0">
                        <a:solidFill>
                          <a:srgbClr val="C00000"/>
                        </a:solidFill>
                        <a:latin typeface="Cambria Math" panose="02040503050406030204" pitchFamily="18" charset="0"/>
                        <a:ea typeface="Cambria Math" panose="02040503050406030204" pitchFamily="18" charset="0"/>
                      </a:rPr>
                      <m:t>3</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integer vectors. </a:t>
                </a:r>
              </a:p>
              <a:p>
                <a:pPr marL="0" indent="0">
                  <a:spcBef>
                    <a:spcPts val="0"/>
                  </a:spcBef>
                  <a:buClr>
                    <a:schemeClr val="tx1"/>
                  </a:buClr>
                  <a:buNone/>
                </a:pPr>
                <a:r>
                  <a:rPr lang="en-US" dirty="0">
                    <a:solidFill>
                      <a:srgbClr val="0070C0"/>
                    </a:solidFill>
                  </a:rPr>
                  <a:t>[Siegel’s Lemma]</a:t>
                </a:r>
                <a:r>
                  <a:rPr lang="en-US" altLang="zh-CN" dirty="0"/>
                  <a:t> </a:t>
                </a:r>
                <a:endParaRPr lang="en-US" dirty="0">
                  <a:solidFill>
                    <a:schemeClr val="bg2">
                      <a:lumMod val="25000"/>
                    </a:schemeClr>
                  </a:solidFill>
                </a:endParaRPr>
              </a:p>
            </p:txBody>
          </p:sp>
        </mc:Choice>
        <mc:Fallback xmlns="">
          <p:sp>
            <p:nvSpPr>
              <p:cNvPr id="10" name="Content Placeholder 2">
                <a:extLst>
                  <a:ext uri="{FF2B5EF4-FFF2-40B4-BE49-F238E27FC236}">
                    <a16:creationId xmlns:a16="http://schemas.microsoft.com/office/drawing/2014/main" id="{735370E7-EBA4-44B2-BBD3-BEFC856CC3A2}"/>
                  </a:ext>
                </a:extLst>
              </p:cNvPr>
              <p:cNvSpPr txBox="1">
                <a:spLocks noRot="1" noChangeAspect="1" noMove="1" noResize="1" noEditPoints="1" noAdjustHandles="1" noChangeArrowheads="1" noChangeShapeType="1" noTextEdit="1"/>
              </p:cNvSpPr>
              <p:nvPr/>
            </p:nvSpPr>
            <p:spPr>
              <a:xfrm>
                <a:off x="4713151" y="3283106"/>
                <a:ext cx="7548699" cy="850549"/>
              </a:xfrm>
              <a:prstGeom prst="rect">
                <a:avLst/>
              </a:prstGeom>
              <a:blipFill>
                <a:blip r:embed="rId5"/>
                <a:stretch>
                  <a:fillRect l="-1616" t="-12230" b="-676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589BFF1-1020-417A-99FC-ED34BE07B58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4589BFF1-1020-417A-99FC-ED34BE07B58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6"/>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8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8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C7EEA97-19A4-45F2-A9F0-4DDE4CBBE132}"/>
                  </a:ext>
                </a:extLst>
              </p:cNvPr>
              <p:cNvSpPr/>
              <p:nvPr/>
            </p:nvSpPr>
            <p:spPr>
              <a:xfrm>
                <a:off x="5146766" y="4516243"/>
                <a:ext cx="5515579" cy="1285296"/>
              </a:xfrm>
              <a:prstGeom prst="rect">
                <a:avLst/>
              </a:prstGeom>
              <a:solidFill>
                <a:srgbClr val="4472C4">
                  <a:alpha val="8509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By definition of successive minima:</a:t>
                </a:r>
              </a:p>
              <a:p>
                <a:pPr algn="ctr"/>
                <a14:m>
                  <m:oMath xmlns:m="http://schemas.openxmlformats.org/officeDocument/2006/math">
                    <m:sSup>
                      <m:sSupPr>
                        <m:ctrlPr>
                          <a:rPr lang="en-US" altLang="zh-CN" sz="2800" i="1">
                            <a:solidFill>
                              <a:schemeClr val="bg1"/>
                            </a:solidFill>
                            <a:latin typeface="Cambria Math" panose="02040503050406030204" pitchFamily="18" charset="0"/>
                            <a:ea typeface="Cambria Math" panose="02040503050406030204" pitchFamily="18" charset="0"/>
                          </a:rPr>
                        </m:ctrlPr>
                      </m:sSupPr>
                      <m:e>
                        <m:sSub>
                          <m:sSubPr>
                            <m:ctrlPr>
                              <a:rPr lang="en-US" altLang="zh-CN" sz="2800" i="1">
                                <a:solidFill>
                                  <a:schemeClr val="bg1"/>
                                </a:solidFill>
                                <a:latin typeface="Cambria Math" panose="02040503050406030204" pitchFamily="18" charset="0"/>
                                <a:ea typeface="Cambria Math" panose="02040503050406030204" pitchFamily="18" charset="0"/>
                              </a:rPr>
                            </m:ctrlPr>
                          </m:sSubPr>
                          <m:e>
                            <m:r>
                              <a:rPr lang="en-US" altLang="zh-CN" sz="2800" i="1">
                                <a:solidFill>
                                  <a:schemeClr val="bg1"/>
                                </a:solidFill>
                                <a:latin typeface="Cambria Math" panose="02040503050406030204" pitchFamily="18" charset="0"/>
                                <a:ea typeface="Cambria Math" panose="02040503050406030204" pitchFamily="18" charset="0"/>
                              </a:rPr>
                              <m:t>𝜆</m:t>
                            </m:r>
                          </m:e>
                          <m:sub>
                            <m:r>
                              <m:rPr>
                                <m:sty m:val="p"/>
                              </m:rPr>
                              <a:rPr lang="en-US" altLang="zh-CN" sz="2800" i="1">
                                <a:solidFill>
                                  <a:schemeClr val="bg1"/>
                                </a:solidFill>
                                <a:latin typeface="Cambria Math" panose="02040503050406030204" pitchFamily="18" charset="0"/>
                                <a:ea typeface="Cambria Math" panose="02040503050406030204" pitchFamily="18" charset="0"/>
                              </a:rPr>
                              <m:t>max</m:t>
                            </m:r>
                          </m:sub>
                        </m:sSub>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ℒ</m:t>
                        </m:r>
                      </m:e>
                      <m:sup>
                        <m:r>
                          <a:rPr lang="en-US" altLang="zh-CN" sz="2800" i="1">
                            <a:solidFill>
                              <a:schemeClr val="bg1"/>
                            </a:solidFill>
                            <a:latin typeface="Cambria Math" panose="02040503050406030204" pitchFamily="18" charset="0"/>
                            <a:ea typeface="Cambria Math" panose="02040503050406030204" pitchFamily="18" charset="0"/>
                          </a:rPr>
                          <m:t>⊥</m:t>
                        </m:r>
                      </m:sup>
                    </m:sSup>
                    <m:d>
                      <m:dPr>
                        <m:ctrlPr>
                          <a:rPr lang="en-US" altLang="zh-CN" sz="2800" i="1">
                            <a:solidFill>
                              <a:schemeClr val="bg1"/>
                            </a:solidFill>
                            <a:latin typeface="Cambria Math" panose="02040503050406030204" pitchFamily="18" charset="0"/>
                            <a:ea typeface="Cambria Math" panose="02040503050406030204" pitchFamily="18" charset="0"/>
                          </a:rPr>
                        </m:ctrlPr>
                      </m:dPr>
                      <m:e>
                        <m:r>
                          <a:rPr lang="en-US" altLang="zh-CN" sz="2800" i="1">
                            <a:solidFill>
                              <a:schemeClr val="bg1"/>
                            </a:solidFill>
                            <a:latin typeface="Cambria Math" panose="02040503050406030204" pitchFamily="18" charset="0"/>
                            <a:ea typeface="Cambria Math" panose="02040503050406030204" pitchFamily="18" charset="0"/>
                          </a:rPr>
                          <m:t>𝐴</m:t>
                        </m:r>
                        <m:r>
                          <a:rPr lang="en-US" altLang="zh-CN" sz="2800" i="1">
                            <a:solidFill>
                              <a:schemeClr val="bg1"/>
                            </a:solidFill>
                            <a:latin typeface="Cambria Math" panose="02040503050406030204" pitchFamily="18" charset="0"/>
                            <a:ea typeface="Cambria Math" panose="02040503050406030204" pitchFamily="18" charset="0"/>
                          </a:rPr>
                          <m:t>′</m:t>
                        </m:r>
                      </m:e>
                    </m:d>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14:m>
                  <m:oMath xmlns:m="http://schemas.openxmlformats.org/officeDocument/2006/math">
                    <m:r>
                      <a:rPr lang="en-US" altLang="zh-CN" sz="2800" i="1">
                        <a:solidFill>
                          <a:schemeClr val="bg1"/>
                        </a:solidFill>
                        <a:latin typeface="Cambria Math" panose="02040503050406030204" pitchFamily="18" charset="0"/>
                        <a:ea typeface="Cambria Math" panose="02040503050406030204" pitchFamily="18" charset="0"/>
                      </a:rPr>
                      <m:t>≤</m:t>
                    </m:r>
                    <m:r>
                      <m:rPr>
                        <m:sty m:val="p"/>
                      </m:rPr>
                      <a:rPr lang="en-US" altLang="zh-CN" sz="2800">
                        <a:solidFill>
                          <a:schemeClr val="bg1"/>
                        </a:solidFill>
                        <a:latin typeface="Cambria Math" panose="02040503050406030204" pitchFamily="18" charset="0"/>
                        <a:ea typeface="Cambria Math" panose="02040503050406030204" pitchFamily="18" charset="0"/>
                      </a:rPr>
                      <m:t>poly</m:t>
                    </m:r>
                    <m:r>
                      <a:rPr lang="en-US" altLang="zh-CN" sz="280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𝑛</m:t>
                    </m:r>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p>
            </p:txBody>
          </p:sp>
        </mc:Choice>
        <mc:Fallback xmlns="">
          <p:sp>
            <p:nvSpPr>
              <p:cNvPr id="3" name="矩形 2">
                <a:extLst>
                  <a:ext uri="{FF2B5EF4-FFF2-40B4-BE49-F238E27FC236}">
                    <a16:creationId xmlns:a16="http://schemas.microsoft.com/office/drawing/2014/main" id="{6C7EEA97-19A4-45F2-A9F0-4DDE4CBBE132}"/>
                  </a:ext>
                </a:extLst>
              </p:cNvPr>
              <p:cNvSpPr>
                <a:spLocks noRot="1" noChangeAspect="1" noMove="1" noResize="1" noEditPoints="1" noAdjustHandles="1" noChangeArrowheads="1" noChangeShapeType="1" noTextEdit="1"/>
              </p:cNvSpPr>
              <p:nvPr/>
            </p:nvSpPr>
            <p:spPr>
              <a:xfrm>
                <a:off x="5146766" y="4516243"/>
                <a:ext cx="5515579" cy="1285296"/>
              </a:xfrm>
              <a:prstGeom prst="rect">
                <a:avLst/>
              </a:prstGeom>
              <a:blipFill>
                <a:blip r:embed="rId8"/>
                <a:stretch>
                  <a:fillRect/>
                </a:stretch>
              </a:blipFill>
              <a:ln>
                <a:noFill/>
              </a:ln>
              <a:effectLst>
                <a:outerShdw blurRad="107950" dist="12700" dir="5400000" algn="ctr">
                  <a:srgbClr val="000000"/>
                </a:outerShdw>
              </a:effectLst>
            </p:spPr>
            <p:txBody>
              <a:bodyPr/>
              <a:lstStyle/>
              <a:p>
                <a:r>
                  <a:rPr lang="en-US">
                    <a:noFill/>
                  </a:rPr>
                  <a:t> </a:t>
                </a:r>
              </a:p>
            </p:txBody>
          </p:sp>
        </mc:Fallback>
      </mc:AlternateContent>
    </p:spTree>
    <p:extLst>
      <p:ext uri="{BB962C8B-B14F-4D97-AF65-F5344CB8AC3E}">
        <p14:creationId xmlns:p14="http://schemas.microsoft.com/office/powerpoint/2010/main" val="31096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41C5-5441-8B3F-8D02-63FC477A5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3061E-A5FD-8CC6-6F2B-49E7DE9CDF64}"/>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BFB69-DA49-1CAB-AE99-9E8DC983E000}"/>
                  </a:ext>
                </a:extLst>
              </p:cNvPr>
              <p:cNvSpPr>
                <a:spLocks noGrp="1"/>
              </p:cNvSpPr>
              <p:nvPr>
                <p:ph idx="1"/>
              </p:nvPr>
            </p:nvSpPr>
            <p:spPr>
              <a:xfrm>
                <a:off x="838197" y="1238250"/>
                <a:ext cx="10906127"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We show that we can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linearly independent integer vectors in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oMath>
                </a14:m>
                <a:r>
                  <a:rPr lang="en-US" sz="3200" dirty="0"/>
                  <a:t> with entries bounded by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𝑝𝑜𝑙𝑦</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Probabilistic argument</a:t>
                </a:r>
                <a:r>
                  <a:rPr lang="en-US" sz="3200" dirty="0"/>
                  <a:t>: Suppose we have found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oMath>
                </a14:m>
                <a:r>
                  <a:rPr lang="en-US" sz="3200" dirty="0"/>
                  <a:t> such vectors</a:t>
                </a:r>
              </a:p>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𝐵</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a:solidFill>
                              <a:srgbClr val="C00000"/>
                            </a:solidFill>
                            <a:latin typeface="Cambria Math" panose="02040503050406030204" pitchFamily="18" charset="0"/>
                            <a:ea typeface="Cambria Math" panose="02040503050406030204" pitchFamily="18" charset="0"/>
                          </a:rPr>
                          <m:t>ℝ</m:t>
                        </m:r>
                      </m:e>
                      <m:sup>
                        <m:d>
                          <m:dPr>
                            <m:ctrlPr>
                              <a:rPr lang="en-US" altLang="zh-CN" sz="3200" b="0" i="1" dirty="0" smtClean="0">
                                <a:solidFill>
                                  <a:srgbClr val="C00000"/>
                                </a:solidFill>
                                <a:latin typeface="Cambria Math" panose="02040503050406030204" pitchFamily="18" charset="0"/>
                                <a:ea typeface="Cambria Math" panose="02040503050406030204" pitchFamily="18" charset="0"/>
                              </a:rPr>
                            </m:ctrlPr>
                          </m:dPr>
                          <m:e>
                            <m:r>
                              <a:rPr lang="en-US" altLang="zh-CN" sz="3200" b="0" i="1" dirty="0" smtClean="0">
                                <a:solidFill>
                                  <a:srgbClr val="C00000"/>
                                </a:solidFill>
                                <a:latin typeface="Cambria Math" panose="02040503050406030204" pitchFamily="18" charset="0"/>
                                <a:ea typeface="Cambria Math" panose="02040503050406030204" pitchFamily="18" charset="0"/>
                              </a:rPr>
                              <m:t>𝑛</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𝑡</m:t>
                            </m:r>
                          </m:e>
                        </m:d>
                        <m:r>
                          <a:rPr lang="en-US" altLang="zh-CN" sz="3200" b="0" i="1" dirty="0" smtClean="0">
                            <a:solidFill>
                              <a:srgbClr val="C00000"/>
                            </a:solidFill>
                            <a:latin typeface="Cambria Math" panose="02040503050406030204" pitchFamily="18" charset="0"/>
                            <a:ea typeface="Cambria Math" panose="02040503050406030204" pitchFamily="18" charset="0"/>
                          </a:rPr>
                          <m:t> × </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denote the matrix whose rows form a basis of the orthogonal complement to the span of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𝑡</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vectors</a:t>
                </a:r>
              </a:p>
            </p:txBody>
          </p:sp>
        </mc:Choice>
        <mc:Fallback xmlns="">
          <p:sp>
            <p:nvSpPr>
              <p:cNvPr id="3" name="Content Placeholder 2">
                <a:extLst>
                  <a:ext uri="{FF2B5EF4-FFF2-40B4-BE49-F238E27FC236}">
                    <a16:creationId xmlns:a16="http://schemas.microsoft.com/office/drawing/2014/main" id="{150BFB69-DA49-1CAB-AE99-9E8DC983E000}"/>
                  </a:ext>
                </a:extLst>
              </p:cNvPr>
              <p:cNvSpPr>
                <a:spLocks noGrp="1" noRot="1" noChangeAspect="1" noMove="1" noResize="1" noEditPoints="1" noAdjustHandles="1" noChangeArrowheads="1" noChangeShapeType="1" noTextEdit="1"/>
              </p:cNvSpPr>
              <p:nvPr>
                <p:ph idx="1"/>
              </p:nvPr>
            </p:nvSpPr>
            <p:spPr>
              <a:xfrm>
                <a:off x="838197" y="1238250"/>
                <a:ext cx="10906127" cy="5619750"/>
              </a:xfrm>
              <a:blipFill>
                <a:blip r:embed="rId3"/>
                <a:stretch>
                  <a:fillRect l="-1229" r="-56"/>
                </a:stretch>
              </a:blipFill>
            </p:spPr>
            <p:txBody>
              <a:bodyPr/>
              <a:lstStyle/>
              <a:p>
                <a:r>
                  <a:rPr lang="en-US">
                    <a:noFill/>
                  </a:rPr>
                  <a:t> </a:t>
                </a:r>
              </a:p>
            </p:txBody>
          </p:sp>
        </mc:Fallback>
      </mc:AlternateContent>
    </p:spTree>
    <p:extLst>
      <p:ext uri="{BB962C8B-B14F-4D97-AF65-F5344CB8AC3E}">
        <p14:creationId xmlns:p14="http://schemas.microsoft.com/office/powerpoint/2010/main" val="29265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ED71-4629-2709-00AB-70C7BDDB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90792-488B-5B92-C227-A53A8AB1F005}"/>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EA335-294A-400F-FA2F-6681932818DE}"/>
                  </a:ext>
                </a:extLst>
              </p:cNvPr>
              <p:cNvSpPr>
                <a:spLocks noGrp="1"/>
              </p:cNvSpPr>
              <p:nvPr>
                <p:ph idx="1"/>
              </p:nvPr>
            </p:nvSpPr>
            <p:spPr>
              <a:xfrm>
                <a:off x="838198" y="1238250"/>
                <a:ext cx="10926454"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s</m:t>
                    </m:r>
                    <m:r>
                      <a:rPr lang="en-US" sz="3200" b="0" i="0" smtClean="0">
                        <a:solidFill>
                          <a:srgbClr val="C00000"/>
                        </a:solidFill>
                        <a:latin typeface="Cambria Math" panose="02040503050406030204" pitchFamily="18" charset="0"/>
                        <a:ea typeface="Cambria Math" panose="02040503050406030204" pitchFamily="18" charset="0"/>
                      </a:rPr>
                      <m:t>= </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𝑝𝑜𝑙𝑦</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e>
                      <m:sup>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0, 1, 2,…, </m:t>
                        </m:r>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solidFill>
                      <a:srgbClr val="00B050"/>
                    </a:solidFill>
                  </a:rPr>
                  <a:t>Event (</a:t>
                </a:r>
                <a:r>
                  <a:rPr lang="en-US" sz="3200" dirty="0" err="1">
                    <a:solidFill>
                      <a:srgbClr val="00B050"/>
                    </a:solidFill>
                  </a:rPr>
                  <a:t>i</a:t>
                </a:r>
                <a:r>
                  <a:rPr lang="en-US" sz="3200" dirty="0">
                    <a:solidFill>
                      <a:srgbClr val="00B050"/>
                    </a:solidFill>
                  </a:rPr>
                  <a:t>)</a:t>
                </a:r>
                <a:r>
                  <a:rPr lang="en-US" sz="3200" dirty="0"/>
                  <a:t>: There exists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𝐴</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endParaRPr lang="en-US" sz="3200" dirty="0"/>
              </a:p>
              <a:p>
                <a:pPr>
                  <a:buClr>
                    <a:schemeClr val="tx1"/>
                  </a:buClr>
                </a:pPr>
                <a:r>
                  <a:rPr lang="en-US" sz="3200" dirty="0"/>
                  <a:t>Event (</a:t>
                </a:r>
                <a:r>
                  <a:rPr lang="en-US" sz="3200" dirty="0" err="1"/>
                  <a:t>i</a:t>
                </a:r>
                <a:r>
                  <a:rPr lang="en-US" sz="3200" dirty="0"/>
                  <a:t>) holds with high probability: the entries of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are bounded by </a:t>
                </a:r>
                <a14:m>
                  <m:oMath xmlns:m="http://schemas.openxmlformats.org/officeDocument/2006/math">
                    <m:r>
                      <a:rPr lang="en-US" sz="3200" b="0" i="1" smtClean="0">
                        <a:solidFill>
                          <a:srgbClr val="C00000"/>
                        </a:solidFill>
                        <a:latin typeface="Cambria Math" panose="02040503050406030204" pitchFamily="18" charset="0"/>
                      </a:rPr>
                      <m:t>𝑝𝑜𝑙𝑦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so use birthday paradox</a:t>
                </a:r>
              </a:p>
            </p:txBody>
          </p:sp>
        </mc:Choice>
        <mc:Fallback xmlns="">
          <p:sp>
            <p:nvSpPr>
              <p:cNvPr id="3" name="Content Placeholder 2">
                <a:extLst>
                  <a:ext uri="{FF2B5EF4-FFF2-40B4-BE49-F238E27FC236}">
                    <a16:creationId xmlns:a16="http://schemas.microsoft.com/office/drawing/2014/main" id="{ED8EA335-294A-400F-FA2F-6681932818DE}"/>
                  </a:ext>
                </a:extLst>
              </p:cNvPr>
              <p:cNvSpPr>
                <a:spLocks noGrp="1" noRot="1" noChangeAspect="1" noMove="1" noResize="1" noEditPoints="1" noAdjustHandles="1" noChangeArrowheads="1" noChangeShapeType="1" noTextEdit="1"/>
              </p:cNvSpPr>
              <p:nvPr>
                <p:ph idx="1"/>
              </p:nvPr>
            </p:nvSpPr>
            <p:spPr>
              <a:xfrm>
                <a:off x="838198" y="1238250"/>
                <a:ext cx="10926454" cy="5619750"/>
              </a:xfrm>
              <a:blipFill>
                <a:blip r:embed="rId3"/>
                <a:stretch>
                  <a:fillRect l="-1227"/>
                </a:stretch>
              </a:blipFill>
            </p:spPr>
            <p:txBody>
              <a:bodyPr/>
              <a:lstStyle/>
              <a:p>
                <a:r>
                  <a:rPr lang="en-US">
                    <a:noFill/>
                  </a:rPr>
                  <a:t> </a:t>
                </a:r>
              </a:p>
            </p:txBody>
          </p:sp>
        </mc:Fallback>
      </mc:AlternateContent>
    </p:spTree>
    <p:extLst>
      <p:ext uri="{BB962C8B-B14F-4D97-AF65-F5344CB8AC3E}">
        <p14:creationId xmlns:p14="http://schemas.microsoft.com/office/powerpoint/2010/main" val="99618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3FD8A-DDB2-2250-077C-213263F9A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8CA4F-D22F-B12F-A12F-686A7DE5B37B}"/>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93729A-693A-08F7-BCC6-1F9CEC761CE4}"/>
                  </a:ext>
                </a:extLst>
              </p:cNvPr>
              <p:cNvSpPr>
                <a:spLocks noGrp="1"/>
              </p:cNvSpPr>
              <p:nvPr>
                <p:ph idx="1"/>
              </p:nvPr>
            </p:nvSpPr>
            <p:spPr>
              <a:xfrm>
                <a:off x="838198" y="1238250"/>
                <a:ext cx="1118235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𝑀</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solidFill>
                      <a:srgbClr val="00B050"/>
                    </a:solidFill>
                  </a:rPr>
                  <a:t>Event (ii)</a:t>
                </a:r>
                <a:r>
                  <a:rPr lang="en-US" sz="3200" dirty="0"/>
                  <a:t>: For all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we have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𝐵</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𝐵</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r>
                  <a:rPr lang="en-US" sz="3200" dirty="0"/>
                  <a:t>Event (ii) holds with high probability: W.L.O.G., we can write </a:t>
                </a:r>
                <a:r>
                  <a:rPr lang="en-US" sz="3200" i="1" dirty="0">
                    <a:solidFill>
                      <a:srgbClr val="C00000"/>
                    </a:solidFill>
                  </a:rPr>
                  <a:t>B</a:t>
                </a:r>
                <a:r>
                  <a:rPr lang="en-US" sz="3200" dirty="0"/>
                  <a:t> in reduced row echelon form</a:t>
                </a:r>
              </a:p>
              <a:p>
                <a:pPr>
                  <a:buClr>
                    <a:schemeClr val="tx1"/>
                  </a:buClr>
                </a:pPr>
                <a:r>
                  <a:rPr lang="en-US" sz="3200" dirty="0"/>
                  <a:t>Then for every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we have </a:t>
                </a:r>
                <a14:m>
                  <m:oMath xmlns:m="http://schemas.openxmlformats.org/officeDocument/2006/math">
                    <m:r>
                      <m:rPr>
                        <m:sty m:val="p"/>
                      </m:rPr>
                      <a:rPr lang="en-US" sz="3200" b="0" i="1" smtClean="0">
                        <a:solidFill>
                          <a:srgbClr val="C00000"/>
                        </a:solidFill>
                        <a:latin typeface="Cambria Math" panose="02040503050406030204" pitchFamily="18" charset="0"/>
                        <a:ea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𝐵</m:t>
                        </m:r>
                        <m:d>
                          <m:dPr>
                            <m:ctrlPr>
                              <a:rPr lang="en-US" sz="3200" b="0" i="1" smtClean="0">
                                <a:solidFill>
                                  <a:srgbClr val="C00000"/>
                                </a:solidFill>
                                <a:latin typeface="Cambria Math" panose="02040503050406030204" pitchFamily="18" charset="0"/>
                                <a:ea typeface="Cambria Math" panose="02040503050406030204" pitchFamily="18" charset="0"/>
                              </a:rPr>
                            </m:ctrlPr>
                          </m:dPr>
                          <m:e>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e>
                        </m:d>
                        <m:r>
                          <a:rPr lang="en-US" sz="3200" b="0" i="1" smtClean="0">
                            <a:solidFill>
                              <a:srgbClr val="C00000"/>
                            </a:solidFill>
                            <a:latin typeface="Cambria Math" panose="02040503050406030204" pitchFamily="18" charset="0"/>
                            <a:ea typeface="Cambria Math" panose="02040503050406030204" pitchFamily="18" charset="0"/>
                          </a:rPr>
                          <m:t>=0</m:t>
                        </m:r>
                      </m:e>
                    </m:d>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d>
                          <m:dPr>
                            <m:ctrlPr>
                              <a:rPr lang="en-US" sz="3200" b="0" i="1" smtClean="0">
                                <a:solidFill>
                                  <a:srgbClr val="C00000"/>
                                </a:solidFill>
                                <a:latin typeface="Cambria Math" panose="02040503050406030204" pitchFamily="18" charset="0"/>
                                <a:ea typeface="Cambria Math" panose="02040503050406030204" pitchFamily="18" charset="0"/>
                              </a:rPr>
                            </m:ctrlPr>
                          </m:dPr>
                          <m:e>
                            <m:f>
                              <m:fPr>
                                <m:ctrlPr>
                                  <a:rPr lang="en-US" sz="3200" b="0" i="1" smtClean="0">
                                    <a:solidFill>
                                      <a:srgbClr val="C00000"/>
                                    </a:solidFill>
                                    <a:latin typeface="Cambria Math" panose="02040503050406030204" pitchFamily="18" charset="0"/>
                                    <a:ea typeface="Cambria Math" panose="02040503050406030204" pitchFamily="18" charset="0"/>
                                  </a:rPr>
                                </m:ctrlPr>
                              </m:fPr>
                              <m:num>
                                <m:r>
                                  <a:rPr lang="en-US" sz="3200" b="0" i="1" smtClean="0">
                                    <a:solidFill>
                                      <a:srgbClr val="C00000"/>
                                    </a:solidFill>
                                    <a:latin typeface="Cambria Math" panose="02040503050406030204" pitchFamily="18" charset="0"/>
                                    <a:ea typeface="Cambria Math" panose="02040503050406030204" pitchFamily="18" charset="0"/>
                                  </a:rPr>
                                  <m:t>1</m:t>
                                </m:r>
                              </m:num>
                              <m:den>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 </m:t>
                                </m:r>
                              </m:den>
                            </m:f>
                          </m:e>
                        </m:d>
                      </m:e>
                      <m:sup>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 </m:t>
                        </m:r>
                        <m:r>
                          <a:rPr lang="en-US" sz="3200" b="0" i="1" smtClean="0">
                            <a:solidFill>
                              <a:srgbClr val="C00000"/>
                            </a:solidFill>
                            <a:latin typeface="Cambria Math" panose="02040503050406030204" pitchFamily="18" charset="0"/>
                            <a:ea typeface="Cambria Math" panose="02040503050406030204" pitchFamily="18" charset="0"/>
                          </a:rPr>
                          <m:t>𝑡</m:t>
                        </m:r>
                      </m:sup>
                    </m:sSup>
                    <m:r>
                      <a:rPr lang="en-US" sz="3200" b="0" i="1" smtClean="0">
                        <a:solidFill>
                          <a:srgbClr val="C00000"/>
                        </a:solidFill>
                        <a:latin typeface="Cambria Math" panose="02040503050406030204" pitchFamily="18" charset="0"/>
                        <a:ea typeface="Cambria Math" panose="02040503050406030204" pitchFamily="18" charset="0"/>
                      </a:rPr>
                      <m:t> </m:t>
                    </m:r>
                  </m:oMath>
                </a14:m>
                <a:endParaRPr lang="en-US" sz="3200" dirty="0"/>
              </a:p>
              <a:p>
                <a:pPr>
                  <a:buClr>
                    <a:schemeClr val="tx1"/>
                  </a:buClr>
                </a:pPr>
                <a:r>
                  <a:rPr lang="en-US" sz="3200" dirty="0"/>
                  <a:t>Take a union bound over all</a:t>
                </a:r>
                <a14:m>
                  <m:oMath xmlns:m="http://schemas.openxmlformats.org/officeDocument/2006/math">
                    <m:r>
                      <a:rPr lang="en-US" sz="3200" b="0" i="0" smtClean="0">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𝑗</m:t>
                    </m:r>
                  </m:oMath>
                </a14:m>
                <a:endParaRPr lang="en-US" sz="3200" dirty="0"/>
              </a:p>
            </p:txBody>
          </p:sp>
        </mc:Choice>
        <mc:Fallback xmlns="">
          <p:sp>
            <p:nvSpPr>
              <p:cNvPr id="3" name="Content Placeholder 2">
                <a:extLst>
                  <a:ext uri="{FF2B5EF4-FFF2-40B4-BE49-F238E27FC236}">
                    <a16:creationId xmlns:a16="http://schemas.microsoft.com/office/drawing/2014/main" id="{D093729A-693A-08F7-BCC6-1F9CEC761CE4}"/>
                  </a:ext>
                </a:extLst>
              </p:cNvPr>
              <p:cNvSpPr>
                <a:spLocks noGrp="1" noRot="1" noChangeAspect="1" noMove="1" noResize="1" noEditPoints="1" noAdjustHandles="1" noChangeArrowheads="1" noChangeShapeType="1" noTextEdit="1"/>
              </p:cNvSpPr>
              <p:nvPr>
                <p:ph idx="1"/>
              </p:nvPr>
            </p:nvSpPr>
            <p:spPr>
              <a:xfrm>
                <a:off x="838198" y="1238250"/>
                <a:ext cx="11182352" cy="5619750"/>
              </a:xfrm>
              <a:blipFill>
                <a:blip r:embed="rId3"/>
                <a:stretch>
                  <a:fillRect l="-1199" r="-490"/>
                </a:stretch>
              </a:blipFill>
            </p:spPr>
            <p:txBody>
              <a:bodyPr/>
              <a:lstStyle/>
              <a:p>
                <a:r>
                  <a:rPr lang="en-US">
                    <a:noFill/>
                  </a:rPr>
                  <a:t> </a:t>
                </a:r>
              </a:p>
            </p:txBody>
          </p:sp>
        </mc:Fallback>
      </mc:AlternateContent>
    </p:spTree>
    <p:extLst>
      <p:ext uri="{BB962C8B-B14F-4D97-AF65-F5344CB8AC3E}">
        <p14:creationId xmlns:p14="http://schemas.microsoft.com/office/powerpoint/2010/main" val="4668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557B-12C5-C6B0-2276-665A2E68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3824F-5BC9-8DA1-4EB7-F0DB6C3B002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A249D6-55A7-ABB3-85BD-10AC8EAC99D7}"/>
                  </a:ext>
                </a:extLst>
              </p:cNvPr>
              <p:cNvSpPr>
                <a:spLocks noGrp="1"/>
              </p:cNvSpPr>
              <p:nvPr>
                <p:ph idx="1"/>
              </p:nvPr>
            </p:nvSpPr>
            <p:spPr>
              <a:xfrm>
                <a:off x="838198" y="1238250"/>
                <a:ext cx="10325102" cy="5619750"/>
              </a:xfrm>
            </p:spPr>
            <p:txBody>
              <a:bodyPr>
                <a:normAutofit lnSpcReduction="10000"/>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𝑠</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𝑀</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t>Condition on events (</a:t>
                </a:r>
                <a:r>
                  <a:rPr lang="en-US" sz="3200" dirty="0" err="1"/>
                  <a:t>i</a:t>
                </a:r>
                <a:r>
                  <a:rPr lang="en-US" sz="3200" dirty="0"/>
                  <a:t>) and (ii) holding, then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is the vector we need</a:t>
                </a:r>
              </a:p>
              <a:p>
                <a:pPr lvl="1">
                  <a:buClr>
                    <a:schemeClr val="tx1"/>
                  </a:buClr>
                </a:pPr>
                <a:r>
                  <a:rPr lang="en-US" sz="3200" dirty="0"/>
                  <a:t>It is in kernel of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so in orthogonal lattice</a:t>
                </a:r>
              </a:p>
              <a:p>
                <a:pPr lvl="1">
                  <a:buClr>
                    <a:schemeClr val="tx1"/>
                  </a:buClr>
                </a:pPr>
                <a:r>
                  <a:rPr lang="en-US" sz="3200" dirty="0"/>
                  <a:t>It is not in kernel of rows in orthogonal lattice already found</a:t>
                </a:r>
              </a:p>
              <a:p>
                <a:pPr>
                  <a:buClr>
                    <a:schemeClr val="tx1"/>
                  </a:buClr>
                </a:pPr>
                <a:endParaRPr lang="en-US" sz="3200" dirty="0"/>
              </a:p>
              <a:p>
                <a:pPr>
                  <a:buClr>
                    <a:schemeClr val="tx1"/>
                  </a:buClr>
                </a:pPr>
                <a:r>
                  <a:rPr lang="en-US" sz="3200" dirty="0"/>
                  <a:t>We can iteratively apply this argument until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a:t>
                </a:r>
              </a:p>
            </p:txBody>
          </p:sp>
        </mc:Choice>
        <mc:Fallback xmlns="">
          <p:sp>
            <p:nvSpPr>
              <p:cNvPr id="3" name="Content Placeholder 2">
                <a:extLst>
                  <a:ext uri="{FF2B5EF4-FFF2-40B4-BE49-F238E27FC236}">
                    <a16:creationId xmlns:a16="http://schemas.microsoft.com/office/drawing/2014/main" id="{9DA249D6-55A7-ABB3-85BD-10AC8EAC99D7}"/>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a:stretch>
              </a:blipFill>
            </p:spPr>
            <p:txBody>
              <a:bodyPr/>
              <a:lstStyle/>
              <a:p>
                <a:r>
                  <a:rPr lang="en-US">
                    <a:noFill/>
                  </a:rPr>
                  <a:t> </a:t>
                </a:r>
              </a:p>
            </p:txBody>
          </p:sp>
        </mc:Fallback>
      </mc:AlternateContent>
    </p:spTree>
    <p:extLst>
      <p:ext uri="{BB962C8B-B14F-4D97-AF65-F5344CB8AC3E}">
        <p14:creationId xmlns:p14="http://schemas.microsoft.com/office/powerpoint/2010/main" val="287606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Example</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1 5 2 1 3 5 5 1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3, 1, 1, 0, 3</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860720" y="4067099"/>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BBC7-D8FD-78E8-28D9-7161663EB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D2A2-8FE0-11E6-811C-E5287C56CF8C}"/>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67A63F-73AF-DBCA-1A3E-FDDEA28B2B5F}"/>
                  </a:ext>
                </a:extLst>
              </p:cNvPr>
              <p:cNvSpPr>
                <a:spLocks noGrp="1"/>
              </p:cNvSpPr>
              <p:nvPr>
                <p:ph idx="1"/>
              </p:nvPr>
            </p:nvSpPr>
            <p:spPr>
              <a:xfrm>
                <a:off x="838198" y="1238250"/>
                <a:ext cx="1032510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Suppose we have chosen these</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 </m:t>
                    </m:r>
                  </m:oMath>
                </a14:m>
                <a:r>
                  <a:rPr lang="en-US" sz="3200" dirty="0"/>
                  <a:t>vectors</a:t>
                </a:r>
              </a:p>
              <a:p>
                <a:pPr>
                  <a:buClr>
                    <a:schemeClr val="tx1"/>
                  </a:buClr>
                </a:pPr>
                <a:endParaRPr lang="en-US" sz="3200" dirty="0"/>
              </a:p>
              <a:p>
                <a:pPr>
                  <a:buClr>
                    <a:schemeClr val="tx1"/>
                  </a:buClr>
                </a:pPr>
                <a:r>
                  <a:rPr lang="en-US" sz="3200" dirty="0"/>
                  <a:t>Iteratively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integer vectors that are orthogonal to both the row span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i="1" smtClean="0">
                        <a:solidFill>
                          <a:srgbClr val="C00000"/>
                        </a:solidFill>
                        <a:latin typeface="Cambria Math" panose="02040503050406030204" pitchFamily="18" charset="0"/>
                        <a:ea typeface="Cambria Math" panose="02040503050406030204" pitchFamily="18" charset="0"/>
                      </a:rPr>
                      <m:t> </m:t>
                    </m:r>
                  </m:oMath>
                </a14:m>
                <a:r>
                  <a:rPr lang="en-US" sz="3200" dirty="0"/>
                  <a:t>of and the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−4</m:t>
                    </m:r>
                    <m:r>
                      <a:rPr lang="en-US" sz="3200" i="1">
                        <a:solidFill>
                          <a:srgbClr val="C00000"/>
                        </a:solidFill>
                        <a:latin typeface="Cambria Math" panose="02040503050406030204" pitchFamily="18" charset="0"/>
                        <a:ea typeface="Cambria Math" panose="02040503050406030204" pitchFamily="18" charset="0"/>
                      </a:rPr>
                      <m:t>𝑟</m:t>
                    </m:r>
                  </m:oMath>
                </a14:m>
                <a:r>
                  <a:rPr lang="en-US" sz="3200" dirty="0"/>
                  <a:t> integer vectors</a:t>
                </a:r>
              </a:p>
              <a:p>
                <a:pPr>
                  <a:buClr>
                    <a:schemeClr val="tx1"/>
                  </a:buClr>
                </a:pPr>
                <a:endParaRPr lang="en-US" sz="3200" dirty="0"/>
              </a:p>
              <a:p>
                <a:pPr>
                  <a:buClr>
                    <a:schemeClr val="tx1"/>
                  </a:buClr>
                </a:pPr>
                <a:r>
                  <a:rPr lang="en-US" sz="3200" dirty="0"/>
                  <a:t>Add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vectors to rows of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oMath>
                </a14:m>
                <a:r>
                  <a:rPr lang="en-US" sz="3200" dirty="0"/>
                  <a:t> and form a new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rows, which satisfies the requirement</a:t>
                </a:r>
              </a:p>
            </p:txBody>
          </p:sp>
        </mc:Choice>
        <mc:Fallback xmlns="">
          <p:sp>
            <p:nvSpPr>
              <p:cNvPr id="3" name="Content Placeholder 2">
                <a:extLst>
                  <a:ext uri="{FF2B5EF4-FFF2-40B4-BE49-F238E27FC236}">
                    <a16:creationId xmlns:a16="http://schemas.microsoft.com/office/drawing/2014/main" id="{8C67A63F-73AF-DBCA-1A3E-FDDEA28B2B5F}"/>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r="-1535"/>
                </a:stretch>
              </a:blipFill>
            </p:spPr>
            <p:txBody>
              <a:bodyPr/>
              <a:lstStyle/>
              <a:p>
                <a:r>
                  <a:rPr lang="en-US">
                    <a:noFill/>
                  </a:rPr>
                  <a:t> </a:t>
                </a:r>
              </a:p>
            </p:txBody>
          </p:sp>
        </mc:Fallback>
      </mc:AlternateContent>
    </p:spTree>
    <p:extLst>
      <p:ext uri="{BB962C8B-B14F-4D97-AF65-F5344CB8AC3E}">
        <p14:creationId xmlns:p14="http://schemas.microsoft.com/office/powerpoint/2010/main" val="42404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214602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r>
                  <a:rPr lang="en-US" dirty="0"/>
                  <a:t>.</a:t>
                </a:r>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r>
                  <a:rPr lang="en-US" dirty="0"/>
                  <a:t>.</a:t>
                </a:r>
              </a:p>
              <a:p>
                <a:pPr marL="0" indent="0">
                  <a:buClr>
                    <a:schemeClr val="tx1"/>
                  </a:buClr>
                  <a:buNone/>
                </a:pPr>
                <a:r>
                  <a:rPr lang="en-US" dirty="0">
                    <a:solidFill>
                      <a:srgbClr val="00B050"/>
                    </a:solidFill>
                  </a:rPr>
                  <a:t>Goal</a:t>
                </a:r>
                <a:r>
                  <a:rPr lang="en-US" dirty="0"/>
                  <a:t>:</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2146022"/>
              </a:xfrm>
              <a:blipFill>
                <a:blip r:embed="rId3"/>
                <a:stretch>
                  <a:fillRect l="-1237" t="-3977" b="-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882450"/>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882450"/>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882450"/>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882450"/>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531D63C-C02D-42C5-AFEB-23D10912F090}"/>
              </a:ext>
            </a:extLst>
          </p:cNvPr>
          <p:cNvSpPr/>
          <p:nvPr/>
        </p:nvSpPr>
        <p:spPr>
          <a:xfrm>
            <a:off x="4799814" y="3941225"/>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79FAF33D-BD8C-46E3-9377-4C00CD843D25}"/>
              </a:ext>
            </a:extLst>
          </p:cNvPr>
          <p:cNvSpPr txBox="1">
            <a:spLocks/>
          </p:cNvSpPr>
          <p:nvPr/>
        </p:nvSpPr>
        <p:spPr>
          <a:xfrm>
            <a:off x="1086046" y="4962771"/>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39630EDD-753A-483B-9D17-5B4F7CD4E0E3}"/>
              </a:ext>
            </a:extLst>
          </p:cNvPr>
          <p:cNvSpPr txBox="1">
            <a:spLocks/>
          </p:cNvSpPr>
          <p:nvPr/>
        </p:nvSpPr>
        <p:spPr>
          <a:xfrm>
            <a:off x="7685988" y="4962772"/>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pic>
        <p:nvPicPr>
          <p:cNvPr id="9" name="Google Shape;161;p5">
            <a:extLst>
              <a:ext uri="{FF2B5EF4-FFF2-40B4-BE49-F238E27FC236}">
                <a16:creationId xmlns:a16="http://schemas.microsoft.com/office/drawing/2014/main" id="{98C198B3-9630-4DFD-B12C-2ED4B5F5A802}"/>
              </a:ext>
            </a:extLst>
          </p:cNvPr>
          <p:cNvPicPr preferRelativeResize="0"/>
          <p:nvPr/>
        </p:nvPicPr>
        <p:blipFill rotWithShape="1">
          <a:blip r:embed="rId6">
            <a:alphaModFix/>
          </a:blip>
          <a:srcRect/>
          <a:stretch/>
        </p:blipFill>
        <p:spPr>
          <a:xfrm>
            <a:off x="5364174" y="4650352"/>
            <a:ext cx="1304901" cy="1242145"/>
          </a:xfrm>
          <a:prstGeom prst="rect">
            <a:avLst/>
          </a:prstGeom>
          <a:noFill/>
          <a:ln>
            <a:noFill/>
          </a:ln>
        </p:spPr>
      </p:pic>
    </p:spTree>
    <p:extLst>
      <p:ext uri="{BB962C8B-B14F-4D97-AF65-F5344CB8AC3E}">
        <p14:creationId xmlns:p14="http://schemas.microsoft.com/office/powerpoint/2010/main" val="2133795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173831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r>
                  <a:rPr lang="en-US" dirty="0"/>
                  <a:t>.</a:t>
                </a:r>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r>
                  <a:rPr lang="en-US" dirty="0"/>
                  <a:t>.</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1738312"/>
              </a:xfrm>
              <a:blipFill>
                <a:blip r:embed="rId3"/>
                <a:stretch>
                  <a:fillRect l="-1237" t="-4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354547"/>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354547"/>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354547"/>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354547"/>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51BF590-5954-4282-A92B-833CCB6E53D4}"/>
                  </a:ext>
                </a:extLst>
              </p:cNvPr>
              <p:cNvSpPr/>
              <p:nvPr/>
            </p:nvSpPr>
            <p:spPr>
              <a:xfrm>
                <a:off x="1055802" y="5439440"/>
                <a:ext cx="3450210" cy="894979"/>
              </a:xfrm>
              <a:prstGeom prst="rect">
                <a:avLst/>
              </a:prstGeom>
              <a:solidFill>
                <a:schemeClr val="accent1">
                  <a:lumMod val="75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dirty="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9" name="矩形 8">
                <a:extLst>
                  <a:ext uri="{FF2B5EF4-FFF2-40B4-BE49-F238E27FC236}">
                    <a16:creationId xmlns:a16="http://schemas.microsoft.com/office/drawing/2014/main" id="{151BF590-5954-4282-A92B-833CCB6E53D4}"/>
                  </a:ext>
                </a:extLst>
              </p:cNvPr>
              <p:cNvSpPr>
                <a:spLocks noRot="1" noChangeAspect="1" noMove="1" noResize="1" noEditPoints="1" noAdjustHandles="1" noChangeArrowheads="1" noChangeShapeType="1" noTextEdit="1"/>
              </p:cNvSpPr>
              <p:nvPr/>
            </p:nvSpPr>
            <p:spPr>
              <a:xfrm>
                <a:off x="1055802" y="5439440"/>
                <a:ext cx="3450210" cy="894979"/>
              </a:xfrm>
              <a:prstGeom prst="rect">
                <a:avLst/>
              </a:prstGeom>
              <a:blipFill>
                <a:blip r:embed="rId6"/>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6F48D6D-4C11-4FD1-BEB0-2630EB78974B}"/>
                  </a:ext>
                </a:extLst>
              </p:cNvPr>
              <p:cNvSpPr/>
              <p:nvPr/>
            </p:nvSpPr>
            <p:spPr>
              <a:xfrm>
                <a:off x="7685988" y="5380686"/>
                <a:ext cx="3450210" cy="894979"/>
              </a:xfrm>
              <a:prstGeom prst="rect">
                <a:avLst/>
              </a:prstGeom>
              <a:solidFill>
                <a:schemeClr val="accent1">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chemeClr val="bg1"/>
                        </a:solidFill>
                        <a:latin typeface="Cambria Math" panose="02040503050406030204" pitchFamily="18" charset="0"/>
                      </a:rPr>
                      <m:t>𝑁</m:t>
                    </m:r>
                    <m:r>
                      <a:rPr lang="en-US" altLang="zh-CN" sz="2800" i="1" smtClean="0">
                        <a:solidFill>
                          <a:schemeClr val="bg1"/>
                        </a:solidFill>
                        <a:latin typeface="Cambria Math" panose="02040503050406030204" pitchFamily="18" charset="0"/>
                      </a:rPr>
                      <m:t>(0, </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𝐴</m:t>
                        </m:r>
                      </m:e>
                      <m:sup>
                        <m:r>
                          <a:rPr lang="en-US" altLang="zh-CN" sz="2800" b="0" i="1" smtClean="0">
                            <a:solidFill>
                              <a:schemeClr val="bg1"/>
                            </a:solidFill>
                            <a:latin typeface="Cambria Math" panose="02040503050406030204" pitchFamily="18" charset="0"/>
                          </a:rPr>
                          <m:t>𝑇</m:t>
                        </m:r>
                      </m:sup>
                    </m:sSup>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𝑆</m:t>
                        </m:r>
                      </m:e>
                      <m:sup>
                        <m:r>
                          <a:rPr lang="en-US" altLang="zh-CN" sz="2800" i="1">
                            <a:solidFill>
                              <a:schemeClr val="bg1"/>
                            </a:solidFill>
                            <a:latin typeface="Cambria Math" panose="02040503050406030204" pitchFamily="18" charset="0"/>
                          </a:rPr>
                          <m:t>𝑇</m:t>
                        </m:r>
                      </m:sup>
                    </m:sSup>
                    <m:r>
                      <a:rPr lang="en-US" altLang="zh-CN" sz="2800" i="1">
                        <a:solidFill>
                          <a:schemeClr val="bg1"/>
                        </a:solidFill>
                        <a:latin typeface="Cambria Math" panose="02040503050406030204" pitchFamily="18" charset="0"/>
                      </a:rPr>
                      <m:t>𝑆</m:t>
                    </m:r>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m:t>
                    </m:r>
                  </m:oMath>
                </a14:m>
                <a:r>
                  <a:rPr lang="en-US" altLang="zh-CN" sz="2800" dirty="0">
                    <a:solidFill>
                      <a:schemeClr val="bg1"/>
                    </a:solidFill>
                  </a:rPr>
                  <a:t>.</a:t>
                </a:r>
              </a:p>
            </p:txBody>
          </p:sp>
        </mc:Choice>
        <mc:Fallback xmlns="">
          <p:sp>
            <p:nvSpPr>
              <p:cNvPr id="10" name="矩形 9">
                <a:extLst>
                  <a:ext uri="{FF2B5EF4-FFF2-40B4-BE49-F238E27FC236}">
                    <a16:creationId xmlns:a16="http://schemas.microsoft.com/office/drawing/2014/main" id="{A6F48D6D-4C11-4FD1-BEB0-2630EB78974B}"/>
                  </a:ext>
                </a:extLst>
              </p:cNvPr>
              <p:cNvSpPr>
                <a:spLocks noRot="1" noChangeAspect="1" noMove="1" noResize="1" noEditPoints="1" noAdjustHandles="1" noChangeArrowheads="1" noChangeShapeType="1" noTextEdit="1"/>
              </p:cNvSpPr>
              <p:nvPr/>
            </p:nvSpPr>
            <p:spPr>
              <a:xfrm>
                <a:off x="7685988" y="5380686"/>
                <a:ext cx="3450210" cy="894979"/>
              </a:xfrm>
              <a:prstGeom prst="rect">
                <a:avLst/>
              </a:prstGeom>
              <a:blipFill>
                <a:blip r:embed="rId7"/>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F8DBA1F5-FB9B-460E-932E-314639645E16}"/>
              </a:ext>
            </a:extLst>
          </p:cNvPr>
          <p:cNvSpPr/>
          <p:nvPr/>
        </p:nvSpPr>
        <p:spPr>
          <a:xfrm>
            <a:off x="2094320" y="4403699"/>
            <a:ext cx="754144" cy="894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TextBox 41">
                <a:extLst>
                  <a:ext uri="{FF2B5EF4-FFF2-40B4-BE49-F238E27FC236}">
                    <a16:creationId xmlns:a16="http://schemas.microsoft.com/office/drawing/2014/main" id="{76D7D3CB-1EAD-4D90-8AFF-80EEC45B33B9}"/>
                  </a:ext>
                </a:extLst>
              </p:cNvPr>
              <p:cNvSpPr txBox="1"/>
              <p:nvPr/>
            </p:nvSpPr>
            <p:spPr>
              <a:xfrm>
                <a:off x="2848464" y="4455346"/>
                <a:ext cx="198905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chemeClr val="tx1"/>
                              </a:solidFill>
                              <a:latin typeface="Cambria Math" panose="02040503050406030204" pitchFamily="18" charset="0"/>
                            </a:rPr>
                          </m:ctrlPr>
                        </m:sSubPr>
                        <m:e>
                          <m:r>
                            <a:rPr lang="en-US" sz="3000" b="0" i="1" smtClean="0">
                              <a:solidFill>
                                <a:schemeClr val="tx1"/>
                              </a:solidFill>
                              <a:latin typeface="Cambria Math" panose="02040503050406030204" pitchFamily="18" charset="0"/>
                            </a:rPr>
                            <m:t>≈</m:t>
                          </m:r>
                        </m:e>
                        <m:sub>
                          <m:r>
                            <a:rPr lang="en-US" sz="3000" b="0" i="1" smtClean="0">
                              <a:solidFill>
                                <a:schemeClr val="tx1"/>
                              </a:solidFill>
                              <a:latin typeface="Cambria Math" panose="02040503050406030204" pitchFamily="18" charset="0"/>
                            </a:rPr>
                            <m:t>1+1/</m:t>
                          </m:r>
                          <m:r>
                            <m:rPr>
                              <m:sty m:val="p"/>
                            </m:rPr>
                            <a:rPr lang="en-US" sz="3000" b="0" i="0" smtClean="0">
                              <a:solidFill>
                                <a:schemeClr val="tx1"/>
                              </a:solidFill>
                              <a:latin typeface="Cambria Math" panose="02040503050406030204" pitchFamily="18" charset="0"/>
                            </a:rPr>
                            <m:t>poly</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𝑛</m:t>
                          </m:r>
                          <m:r>
                            <a:rPr lang="en-US" sz="3000" b="0" i="1" smtClean="0">
                              <a:solidFill>
                                <a:schemeClr val="tx1"/>
                              </a:solidFill>
                              <a:latin typeface="Cambria Math" panose="02040503050406030204" pitchFamily="18" charset="0"/>
                            </a:rPr>
                            <m:t>)</m:t>
                          </m:r>
                        </m:sub>
                      </m:sSub>
                    </m:oMath>
                  </m:oMathPara>
                </a14:m>
                <a:endParaRPr lang="en-US" sz="3000" dirty="0"/>
              </a:p>
            </p:txBody>
          </p:sp>
        </mc:Choice>
        <mc:Fallback xmlns="">
          <p:sp>
            <p:nvSpPr>
              <p:cNvPr id="12" name="TextBox 41">
                <a:extLst>
                  <a:ext uri="{FF2B5EF4-FFF2-40B4-BE49-F238E27FC236}">
                    <a16:creationId xmlns:a16="http://schemas.microsoft.com/office/drawing/2014/main" id="{76D7D3CB-1EAD-4D90-8AFF-80EEC45B33B9}"/>
                  </a:ext>
                </a:extLst>
              </p:cNvPr>
              <p:cNvSpPr txBox="1">
                <a:spLocks noRot="1" noChangeAspect="1" noMove="1" noResize="1" noEditPoints="1" noAdjustHandles="1" noChangeArrowheads="1" noChangeShapeType="1" noTextEdit="1"/>
              </p:cNvSpPr>
              <p:nvPr/>
            </p:nvSpPr>
            <p:spPr>
              <a:xfrm>
                <a:off x="2848464" y="4455346"/>
                <a:ext cx="1989056" cy="598434"/>
              </a:xfrm>
              <a:prstGeom prst="rect">
                <a:avLst/>
              </a:prstGeom>
              <a:blipFill>
                <a:blip r:embed="rId8"/>
                <a:stretch>
                  <a:fillRect/>
                </a:stretch>
              </a:blipFill>
            </p:spPr>
            <p:txBody>
              <a:bodyPr/>
              <a:lstStyle/>
              <a:p>
                <a:r>
                  <a:rPr lang="zh-CN" altLang="en-US">
                    <a:noFill/>
                  </a:rPr>
                  <a:t> </a:t>
                </a:r>
              </a:p>
            </p:txBody>
          </p:sp>
        </mc:Fallback>
      </mc:AlternateContent>
      <p:sp>
        <p:nvSpPr>
          <p:cNvPr id="13" name="TextBox 41">
            <a:extLst>
              <a:ext uri="{FF2B5EF4-FFF2-40B4-BE49-F238E27FC236}">
                <a16:creationId xmlns:a16="http://schemas.microsoft.com/office/drawing/2014/main" id="{347A604D-7DB8-4109-9BDC-7CC15FA48165}"/>
              </a:ext>
            </a:extLst>
          </p:cNvPr>
          <p:cNvSpPr txBox="1"/>
          <p:nvPr/>
        </p:nvSpPr>
        <p:spPr>
          <a:xfrm>
            <a:off x="746286" y="4499782"/>
            <a:ext cx="1300899" cy="553998"/>
          </a:xfrm>
          <a:prstGeom prst="rect">
            <a:avLst/>
          </a:prstGeom>
          <a:noFill/>
        </p:spPr>
        <p:txBody>
          <a:bodyPr wrap="square">
            <a:spAutoFit/>
          </a:bodyPr>
          <a:lstStyle/>
          <a:p>
            <a:pPr algn="r"/>
            <a:r>
              <a:rPr lang="en-US" sz="3000" dirty="0">
                <a:solidFill>
                  <a:srgbClr val="00B0F0"/>
                </a:solidFill>
              </a:rPr>
              <a:t>[AR16]</a:t>
            </a:r>
          </a:p>
        </p:txBody>
      </p:sp>
      <mc:AlternateContent xmlns:mc="http://schemas.openxmlformats.org/markup-compatibility/2006" xmlns:a14="http://schemas.microsoft.com/office/drawing/2010/main">
        <mc:Choice Requires="a14">
          <p:sp>
            <p:nvSpPr>
              <p:cNvPr id="14" name="箭头: 右 13">
                <a:extLst>
                  <a:ext uri="{FF2B5EF4-FFF2-40B4-BE49-F238E27FC236}">
                    <a16:creationId xmlns:a16="http://schemas.microsoft.com/office/drawing/2014/main" id="{16658D8D-6B2E-4703-B9AA-BC86A78A0893}"/>
                  </a:ext>
                </a:extLst>
              </p:cNvPr>
              <p:cNvSpPr/>
              <p:nvPr/>
            </p:nvSpPr>
            <p:spPr>
              <a:xfrm>
                <a:off x="4799814" y="5437421"/>
                <a:ext cx="2592371" cy="894979"/>
              </a:xfrm>
              <a:prstGeom prst="rightArrow">
                <a:avLst/>
              </a:prstGeom>
              <a:solidFill>
                <a:srgbClr val="4472C4"/>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m:t>
                          </m:r>
                        </m:e>
                        <m:sub>
                          <m:r>
                            <a:rPr lang="en-US" altLang="zh-CN" sz="2800" i="1">
                              <a:solidFill>
                                <a:schemeClr val="bg1"/>
                              </a:solidFill>
                              <a:latin typeface="Cambria Math" panose="02040503050406030204" pitchFamily="18" charset="0"/>
                            </a:rPr>
                            <m:t>1+1/</m:t>
                          </m:r>
                          <m:r>
                            <m:rPr>
                              <m:sty m:val="p"/>
                            </m:rPr>
                            <a:rPr lang="en-US" altLang="zh-CN" sz="2800">
                              <a:solidFill>
                                <a:schemeClr val="bg1"/>
                              </a:solidFill>
                              <a:latin typeface="Cambria Math" panose="02040503050406030204" pitchFamily="18" charset="0"/>
                            </a:rPr>
                            <m:t>poly</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𝑛</m:t>
                          </m:r>
                          <m:r>
                            <a:rPr lang="en-US" altLang="zh-CN" sz="2800" i="1">
                              <a:solidFill>
                                <a:schemeClr val="bg1"/>
                              </a:solidFill>
                              <a:latin typeface="Cambria Math" panose="02040503050406030204" pitchFamily="18" charset="0"/>
                            </a:rPr>
                            <m:t>)</m:t>
                          </m:r>
                        </m:sub>
                      </m:sSub>
                    </m:oMath>
                  </m:oMathPara>
                </a14:m>
                <a:endParaRPr lang="zh-CN" altLang="en-US" sz="2800" i="1" dirty="0">
                  <a:solidFill>
                    <a:schemeClr val="tx1"/>
                  </a:solidFill>
                </a:endParaRPr>
              </a:p>
            </p:txBody>
          </p:sp>
        </mc:Choice>
        <mc:Fallback xmlns="">
          <p:sp>
            <p:nvSpPr>
              <p:cNvPr id="14" name="箭头: 右 13">
                <a:extLst>
                  <a:ext uri="{FF2B5EF4-FFF2-40B4-BE49-F238E27FC236}">
                    <a16:creationId xmlns:a16="http://schemas.microsoft.com/office/drawing/2014/main" id="{16658D8D-6B2E-4703-B9AA-BC86A78A0893}"/>
                  </a:ext>
                </a:extLst>
              </p:cNvPr>
              <p:cNvSpPr>
                <a:spLocks noRot="1" noChangeAspect="1" noMove="1" noResize="1" noEditPoints="1" noAdjustHandles="1" noChangeArrowheads="1" noChangeShapeType="1" noTextEdit="1"/>
              </p:cNvSpPr>
              <p:nvPr/>
            </p:nvSpPr>
            <p:spPr>
              <a:xfrm>
                <a:off x="4799814" y="5437421"/>
                <a:ext cx="2592371" cy="894979"/>
              </a:xfrm>
              <a:prstGeom prst="rightArrow">
                <a:avLst/>
              </a:prstGeom>
              <a:blipFill>
                <a:blip r:embed="rId9"/>
                <a:stretch>
                  <a:fillRect/>
                </a:stretch>
              </a:blipFill>
              <a:ln w="19050">
                <a:noFill/>
                <a:prstDash val="lgDash"/>
              </a:ln>
            </p:spPr>
            <p:txBody>
              <a:bodyPr/>
              <a:lstStyle/>
              <a:p>
                <a:r>
                  <a:rPr lang="zh-CN" altLang="en-US">
                    <a:noFill/>
                  </a:rPr>
                  <a:t> </a:t>
                </a:r>
              </a:p>
            </p:txBody>
          </p:sp>
        </mc:Fallback>
      </mc:AlternateContent>
      <p:sp>
        <p:nvSpPr>
          <p:cNvPr id="15" name="等号 14">
            <a:extLst>
              <a:ext uri="{FF2B5EF4-FFF2-40B4-BE49-F238E27FC236}">
                <a16:creationId xmlns:a16="http://schemas.microsoft.com/office/drawing/2014/main" id="{86DBBC7D-B884-43AD-BFFB-3CBEBB24FFAA}"/>
              </a:ext>
            </a:extLst>
          </p:cNvPr>
          <p:cNvSpPr/>
          <p:nvPr/>
        </p:nvSpPr>
        <p:spPr>
          <a:xfrm rot="5400000">
            <a:off x="8949179" y="4481341"/>
            <a:ext cx="923827" cy="6675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6869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087835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a:solidFill>
                          <a:srgbClr val="C00000"/>
                        </a:solidFill>
                        <a:latin typeface="Cambria Math" panose="02040503050406030204" pitchFamily="18" charset="0"/>
                      </a:rPr>
                      <m:t>𝐴𝑥</m:t>
                    </m:r>
                  </m:oMath>
                </a14:m>
                <a:r>
                  <a:rPr lang="en-US" dirty="0"/>
                  <a:t> can be recovered from </a:t>
                </a:r>
                <a14:m>
                  <m:oMath xmlns:m="http://schemas.openxmlformats.org/officeDocument/2006/math">
                    <m:r>
                      <a:rPr lang="en-US" i="1">
                        <a:solidFill>
                          <a:srgbClr val="C00000"/>
                        </a:solidFill>
                        <a:latin typeface="Cambria Math" panose="02040503050406030204" pitchFamily="18" charset="0"/>
                      </a:rPr>
                      <m:t>𝐴𝑥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𝜂</m:t>
                    </m:r>
                  </m:oMath>
                </a14:m>
                <a:r>
                  <a:rPr lang="en-US" dirty="0"/>
                  <a:t> by rounding.</a:t>
                </a:r>
              </a:p>
              <a:p>
                <a:pPr>
                  <a:buClr>
                    <a:schemeClr val="tx1"/>
                  </a:buClr>
                </a:pPr>
                <a:r>
                  <a:rPr lang="en-US" dirty="0"/>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𝑔</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e>
                      </m:d>
                      <m:r>
                        <a:rPr lang="en-US" altLang="zh-CN" b="0" i="1" smtClean="0">
                          <a:solidFill>
                            <a:srgbClr val="C00000"/>
                          </a:solidFill>
                          <a:latin typeface="Cambria Math" panose="02040503050406030204" pitchFamily="18" charset="0"/>
                        </a:rPr>
                        <m:t>=</m:t>
                      </m:r>
                      <m:r>
                        <a:rPr lang="en-US" altLang="zh-CN" b="0" i="1" smtClean="0">
                          <a:solidFill>
                            <a:schemeClr val="accent1">
                              <a:lumMod val="75000"/>
                            </a:schemeClr>
                          </a:solidFill>
                          <a:latin typeface="Cambria Math" panose="02040503050406030204" pitchFamily="18" charset="0"/>
                        </a:rPr>
                        <m:t>𝑔</m:t>
                      </m:r>
                      <m:r>
                        <a:rPr lang="en-US" altLang="zh-CN" b="0" i="1" smtClean="0">
                          <a:solidFill>
                            <a:schemeClr val="accent1">
                              <a:lumMod val="75000"/>
                            </a:schemeClr>
                          </a:solidFill>
                          <a:latin typeface="Cambria Math" panose="02040503050406030204" pitchFamily="18" charset="0"/>
                        </a:rPr>
                        <m:t>∘</m:t>
                      </m:r>
                      <m:r>
                        <m:rPr>
                          <m:sty m:val="p"/>
                        </m:rPr>
                        <a:rPr lang="en-US" altLang="zh-CN" b="0" i="0" smtClean="0">
                          <a:solidFill>
                            <a:schemeClr val="accent1">
                              <a:lumMod val="75000"/>
                            </a:schemeClr>
                          </a:solidFill>
                          <a:latin typeface="Cambria Math" panose="02040503050406030204" pitchFamily="18" charset="0"/>
                        </a:rPr>
                        <m:t>round</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e>
                      </m:d>
                      <m:r>
                        <a:rPr lang="en-US" altLang="zh-CN" b="0" i="1" smtClean="0">
                          <a:solidFill>
                            <a:srgbClr val="C00000"/>
                          </a:solidFill>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161339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3023193"/>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smtClean="0">
                        <a:solidFill>
                          <a:schemeClr val="bg1">
                            <a:lumMod val="75000"/>
                          </a:schemeClr>
                        </a:solidFill>
                        <a:latin typeface="Cambria Math" panose="02040503050406030204" pitchFamily="18" charset="0"/>
                      </a:rPr>
                      <m:t>𝐴𝑥</m:t>
                    </m:r>
                  </m:oMath>
                </a14:m>
                <a:r>
                  <a:rPr lang="en-US" dirty="0">
                    <a:solidFill>
                      <a:schemeClr val="bg1">
                        <a:lumMod val="75000"/>
                      </a:schemeClr>
                    </a:solidFill>
                  </a:rPr>
                  <a:t> can be recovered from </a:t>
                </a:r>
                <a14:m>
                  <m:oMath xmlns:m="http://schemas.openxmlformats.org/officeDocument/2006/math">
                    <m:r>
                      <a:rPr lang="en-US" i="1">
                        <a:solidFill>
                          <a:schemeClr val="bg1">
                            <a:lumMod val="75000"/>
                          </a:schemeClr>
                        </a:solidFill>
                        <a:latin typeface="Cambria Math" panose="02040503050406030204" pitchFamily="18" charset="0"/>
                      </a:rPr>
                      <m:t>𝐴𝑥</m:t>
                    </m:r>
                    <m:r>
                      <a:rPr lang="en-US" i="1">
                        <a:solidFill>
                          <a:schemeClr val="bg1">
                            <a:lumMod val="75000"/>
                          </a:schemeClr>
                        </a:solidFill>
                        <a:latin typeface="Cambria Math" panose="02040503050406030204" pitchFamily="18" charset="0"/>
                      </a:rPr>
                      <m:t>+</m:t>
                    </m:r>
                    <m:r>
                      <a:rPr lang="en-US" i="1">
                        <a:solidFill>
                          <a:schemeClr val="bg1">
                            <a:lumMod val="75000"/>
                          </a:schemeClr>
                        </a:solidFill>
                        <a:latin typeface="Cambria Math" panose="02040503050406030204" pitchFamily="18" charset="0"/>
                      </a:rPr>
                      <m:t>𝜂</m:t>
                    </m:r>
                  </m:oMath>
                </a14:m>
                <a:r>
                  <a:rPr lang="en-US" dirty="0">
                    <a:solidFill>
                      <a:schemeClr val="bg1">
                        <a:lumMod val="75000"/>
                      </a:schemeClr>
                    </a:solidFill>
                  </a:rPr>
                  <a:t> by rounding.</a:t>
                </a:r>
              </a:p>
              <a:p>
                <a:pPr>
                  <a:buClr>
                    <a:schemeClr val="tx1"/>
                  </a:buClr>
                </a:pPr>
                <a:r>
                  <a:rPr lang="en-US" dirty="0">
                    <a:solidFill>
                      <a:schemeClr val="bg1">
                        <a:lumMod val="75000"/>
                      </a:schemeClr>
                    </a:solidFill>
                  </a:rPr>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𝑔</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𝑔</m:t>
                      </m:r>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round</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r>
                            <a:rPr lang="en-US" altLang="zh-CN" i="1">
                              <a:solidFill>
                                <a:schemeClr val="bg1">
                                  <a:lumMod val="75000"/>
                                </a:schemeClr>
                              </a:solidFill>
                              <a:latin typeface="Cambria Math" panose="02040503050406030204" pitchFamily="18" charset="0"/>
                            </a:rPr>
                            <m:t>+</m:t>
                          </m:r>
                          <m:r>
                            <a:rPr lang="en-US" altLang="zh-CN" i="1">
                              <a:solidFill>
                                <a:schemeClr val="bg1">
                                  <a:lumMod val="75000"/>
                                </a:schemeClr>
                              </a:solidFill>
                              <a:latin typeface="Cambria Math" panose="02040503050406030204" pitchFamily="18" charset="0"/>
                            </a:rPr>
                            <m:t>𝜂</m:t>
                          </m:r>
                        </m:e>
                      </m:d>
                      <m:r>
                        <a:rPr lang="en-US" altLang="zh-CN" b="0" i="1" smtClean="0">
                          <a:solidFill>
                            <a:schemeClr val="bg1">
                              <a:lumMod val="75000"/>
                            </a:schemeClr>
                          </a:solidFill>
                          <a:latin typeface="Cambria Math" panose="02040503050406030204" pitchFamily="18" charset="0"/>
                        </a:rPr>
                        <m:t>.</m:t>
                      </m:r>
                    </m:oMath>
                  </m:oMathPara>
                </a14:m>
                <a:endParaRPr lang="en-US" dirty="0">
                  <a:solidFill>
                    <a:schemeClr val="bg1">
                      <a:lumMod val="75000"/>
                    </a:schemeClr>
                  </a:solidFill>
                </a:endParaRPr>
              </a:p>
              <a:p>
                <a:pPr>
                  <a:buClr>
                    <a:schemeClr val="tx1"/>
                  </a:buClr>
                </a:pPr>
                <a:r>
                  <a:rPr lang="en-US" dirty="0"/>
                  <a:t>Thus, we can assume the (</a:t>
                </a:r>
                <a:r>
                  <a:rPr lang="en-US" dirty="0">
                    <a:solidFill>
                      <a:srgbClr val="00B0F0"/>
                    </a:solidFill>
                  </a:rPr>
                  <a:t>discrete</a:t>
                </a:r>
                <a:r>
                  <a:rPr lang="en-US" dirty="0"/>
                  <a:t>) algorithm takes </a:t>
                </a:r>
                <a14:m>
                  <m:oMath xmlns:m="http://schemas.openxmlformats.org/officeDocument/2006/math">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oMath>
                </a14:m>
                <a:r>
                  <a:rPr lang="en-US" dirty="0"/>
                  <a:t> as inputs.</a:t>
                </a:r>
              </a:p>
              <a:p>
                <a:pPr>
                  <a:buClr>
                    <a:schemeClr val="tx1"/>
                  </a:buClr>
                </a:pPr>
                <a:r>
                  <a:rPr lang="en-US" dirty="0"/>
                  <a:t>So it should also work for </a:t>
                </a:r>
                <a14:m>
                  <m:oMath xmlns:m="http://schemas.openxmlformats.org/officeDocument/2006/math">
                    <m:r>
                      <a:rPr lang="en-US" altLang="zh-CN" i="1">
                        <a:solidFill>
                          <a:srgbClr val="C00000"/>
                        </a:solidFill>
                        <a:latin typeface="Cambria Math" panose="02040503050406030204" pitchFamily="18" charset="0"/>
                      </a:rPr>
                      <m:t>𝐴</m:t>
                    </m:r>
                    <m:r>
                      <a:rPr lang="en-US" altLang="zh-CN" b="0" i="1" smtClean="0">
                        <a:solidFill>
                          <a:srgbClr val="C00000"/>
                        </a:solidFill>
                        <a:latin typeface="Cambria Math" panose="02040503050406030204" pitchFamily="18" charset="0"/>
                      </a:rPr>
                      <m:t>𝑧</m:t>
                    </m:r>
                  </m:oMath>
                </a14:m>
                <a:r>
                  <a:rPr lang="en-US" altLang="zh-CN" dirty="0"/>
                  <a:t> </a:t>
                </a:r>
                <a:r>
                  <a:rPr lang="en-US" dirty="0"/>
                  <a:t>(</a:t>
                </a:r>
                <a:r>
                  <a:rPr lang="en-US" dirty="0">
                    <a:solidFill>
                      <a:srgbClr val="00B0F0"/>
                    </a:solidFill>
                  </a:rPr>
                  <a:t>continuous</a:t>
                </a:r>
                <a:r>
                  <a:rPr lang="en-US" dirty="0"/>
                  <a:t> input).</a:t>
                </a:r>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3023193"/>
              </a:xfrm>
              <a:blipFill>
                <a:blip r:embed="rId3"/>
                <a:stretch>
                  <a:fillRect l="-1206" t="-3226" b="-1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4190098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solidFill>
                      <a:srgbClr val="C00000"/>
                    </a:solidFill>
                  </a:rPr>
                  <a:t> </a:t>
                </a:r>
                <a:r>
                  <a:rPr lang="en-US" dirty="0">
                    <a:solidFill>
                      <a:schemeClr val="tx1"/>
                    </a:solidFill>
                  </a:rPr>
                  <a:t>estimation (</a:t>
                </a:r>
                <a14:m>
                  <m:oMath xmlns:m="http://schemas.openxmlformats.org/officeDocument/2006/math">
                    <m:r>
                      <a:rPr lang="en-US" b="0" i="1" smtClean="0">
                        <a:solidFill>
                          <a:srgbClr val="C00000"/>
                        </a:solidFill>
                        <a:latin typeface="Cambria Math" panose="02040503050406030204" pitchFamily="18" charset="0"/>
                      </a:rPr>
                      <m:t>𝑝</m:t>
                    </m:r>
                  </m:oMath>
                </a14:m>
                <a:r>
                  <a:rPr lang="en-US" dirty="0">
                    <a:solidFill>
                      <a:srgbClr val="C00000"/>
                    </a:solidFill>
                  </a:rPr>
                  <a:t> &gt; </a:t>
                </a:r>
                <a14:m>
                  <m:oMath xmlns:m="http://schemas.openxmlformats.org/officeDocument/2006/math">
                    <m:r>
                      <a:rPr lang="en-US" b="0" i="1" smtClean="0">
                        <a:solidFill>
                          <a:srgbClr val="C00000"/>
                        </a:solidFill>
                        <a:latin typeface="Cambria Math" panose="02040503050406030204" pitchFamily="18" charset="0"/>
                      </a:rPr>
                      <m:t>0</m:t>
                    </m:r>
                  </m:oMath>
                </a14:m>
                <a:r>
                  <a:rPr lang="en-US" dirty="0">
                    <a:solidFill>
                      <a:schemeClr val="tx1"/>
                    </a:solidFill>
                  </a:rPr>
                  <a:t>) are “not robust” to adversarial attacks, </a:t>
                </a:r>
                <a:r>
                  <a:rPr lang="en-US" dirty="0"/>
                  <a:t>require</a:t>
                </a:r>
                <a:r>
                  <a:rPr lang="en-US" dirty="0">
                    <a:solidFill>
                      <a:schemeClr val="tx1"/>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a:t>
                </a:r>
                <a:r>
                  <a:rPr lang="en-US" dirty="0"/>
                  <a:t>dimension</a:t>
                </a:r>
                <a:r>
                  <a:rPr lang="en-US" dirty="0">
                    <a:solidFill>
                      <a:schemeClr val="tx1"/>
                    </a:solidFill>
                  </a:rPr>
                  <a:t> </a:t>
                </a:r>
                <a:r>
                  <a:rPr lang="en-US" dirty="0">
                    <a:solidFill>
                      <a:srgbClr val="0070C0"/>
                    </a:solidFill>
                  </a:rPr>
                  <a:t>[HW13]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1961" r="-1131" b="-8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89C6-C248-F9F7-5C34-A4B12D787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0ACE0-A68F-2031-A6CC-213070FAEAC4}"/>
              </a:ext>
            </a:extLst>
          </p:cNvPr>
          <p:cNvSpPr>
            <a:spLocks noGrp="1"/>
          </p:cNvSpPr>
          <p:nvPr>
            <p:ph type="title"/>
          </p:nvPr>
        </p:nvSpPr>
        <p:spPr>
          <a:xfrm>
            <a:off x="838201" y="431680"/>
            <a:ext cx="10515600" cy="1325563"/>
          </a:xfrm>
        </p:spPr>
        <p:txBody>
          <a:bodyPr/>
          <a:lstStyle/>
          <a:p>
            <a:r>
              <a:rPr lang="en-US" dirty="0">
                <a:solidFill>
                  <a:srgbClr val="C00000"/>
                </a:solidFill>
              </a:rPr>
              <a:t>Summary</a:t>
            </a:r>
            <a:endParaRPr lang="en-US" dirty="0"/>
          </a:p>
        </p:txBody>
      </p:sp>
      <p:sp>
        <p:nvSpPr>
          <p:cNvPr id="3" name="Content Placeholder 2">
            <a:extLst>
              <a:ext uri="{FF2B5EF4-FFF2-40B4-BE49-F238E27FC236}">
                <a16:creationId xmlns:a16="http://schemas.microsoft.com/office/drawing/2014/main" id="{35747ACE-69C7-B0C4-B1A9-58B590ECF9E8}"/>
              </a:ext>
            </a:extLst>
          </p:cNvPr>
          <p:cNvSpPr>
            <a:spLocks noGrp="1"/>
          </p:cNvSpPr>
          <p:nvPr>
            <p:ph idx="1"/>
          </p:nvPr>
        </p:nvSpPr>
        <p:spPr>
          <a:xfrm>
            <a:off x="739815" y="1292929"/>
            <a:ext cx="10798969" cy="5822156"/>
          </a:xfrm>
        </p:spPr>
        <p:txBody>
          <a:bodyPr>
            <a:normAutofit/>
          </a:bodyPr>
          <a:lstStyle/>
          <a:p>
            <a:pPr marL="0" indent="0">
              <a:buClr>
                <a:schemeClr val="tx1"/>
              </a:buClr>
              <a:buNone/>
            </a:pPr>
            <a:endParaRPr lang="en-US" sz="3200" dirty="0"/>
          </a:p>
          <a:p>
            <a:pPr>
              <a:buClr>
                <a:schemeClr val="tx1"/>
              </a:buClr>
            </a:pPr>
            <a:r>
              <a:rPr lang="en-US" sz="3200" dirty="0"/>
              <a:t>We give a framework for “lifting” lower bound techniques for linear sketches to integer sketches</a:t>
            </a:r>
          </a:p>
          <a:p>
            <a:pPr>
              <a:buClr>
                <a:schemeClr val="tx1"/>
              </a:buClr>
            </a:pPr>
            <a:endParaRPr lang="en-US" sz="3200" dirty="0"/>
          </a:p>
          <a:p>
            <a:pPr>
              <a:buClr>
                <a:schemeClr val="tx1"/>
              </a:buClr>
            </a:pPr>
            <a:r>
              <a:rPr lang="en-US" sz="3200" dirty="0"/>
              <a:t>Idea is to use discrete Gaussians in place of a continuous Gaussian on “well-behaved” sketches</a:t>
            </a:r>
          </a:p>
          <a:p>
            <a:pPr>
              <a:buClr>
                <a:schemeClr val="tx1"/>
              </a:buClr>
            </a:pPr>
            <a:endParaRPr lang="en-US" sz="3200" dirty="0"/>
          </a:p>
          <a:p>
            <a:pPr>
              <a:buClr>
                <a:schemeClr val="tx1"/>
              </a:buClr>
            </a:pPr>
            <a:r>
              <a:rPr lang="en-US" sz="3200" dirty="0"/>
              <a:t>Can be used to achieve lower bounds for a range of problems, including adversarial robust norm estimation</a:t>
            </a:r>
          </a:p>
        </p:txBody>
      </p:sp>
    </p:spTree>
    <p:extLst>
      <p:ext uri="{BB962C8B-B14F-4D97-AF65-F5344CB8AC3E}">
        <p14:creationId xmlns:p14="http://schemas.microsoft.com/office/powerpoint/2010/main" val="3378156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4D9A-488A-99C7-D623-F0F523976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17C3A-BA30-FFC9-CE68-D46164EFBEF6}"/>
              </a:ext>
            </a:extLst>
          </p:cNvPr>
          <p:cNvSpPr>
            <a:spLocks noGrp="1"/>
          </p:cNvSpPr>
          <p:nvPr>
            <p:ph type="title"/>
          </p:nvPr>
        </p:nvSpPr>
        <p:spPr>
          <a:xfrm>
            <a:off x="838199" y="362231"/>
            <a:ext cx="10515600" cy="1325563"/>
          </a:xfrm>
        </p:spPr>
        <p:txBody>
          <a:bodyPr/>
          <a:lstStyle/>
          <a:p>
            <a:r>
              <a:rPr lang="en-US" dirty="0">
                <a:solidFill>
                  <a:srgbClr val="C00000"/>
                </a:solidFill>
              </a:rPr>
              <a:t>F</a:t>
            </a:r>
            <a:r>
              <a:rPr lang="en-US" altLang="zh-CN" dirty="0">
                <a:solidFill>
                  <a:srgbClr val="C00000"/>
                </a:solidFill>
              </a:rPr>
              <a:t>uture Directions</a:t>
            </a:r>
            <a:endParaRPr lang="en-US" dirty="0"/>
          </a:p>
        </p:txBody>
      </p:sp>
      <p:sp>
        <p:nvSpPr>
          <p:cNvPr id="3" name="Content Placeholder 2">
            <a:extLst>
              <a:ext uri="{FF2B5EF4-FFF2-40B4-BE49-F238E27FC236}">
                <a16:creationId xmlns:a16="http://schemas.microsoft.com/office/drawing/2014/main" id="{23EEBFAE-7468-D7B6-1F9A-29D0A8FBB43E}"/>
              </a:ext>
            </a:extLst>
          </p:cNvPr>
          <p:cNvSpPr>
            <a:spLocks noGrp="1"/>
          </p:cNvSpPr>
          <p:nvPr>
            <p:ph idx="1"/>
          </p:nvPr>
        </p:nvSpPr>
        <p:spPr>
          <a:xfrm>
            <a:off x="838199" y="841516"/>
            <a:ext cx="10798969" cy="5822156"/>
          </a:xfrm>
        </p:spPr>
        <p:txBody>
          <a:bodyPr>
            <a:normAutofit/>
          </a:bodyPr>
          <a:lstStyle/>
          <a:p>
            <a:pPr marL="0" indent="0">
              <a:buClr>
                <a:schemeClr val="tx1"/>
              </a:buClr>
              <a:buNone/>
            </a:pPr>
            <a:endParaRPr lang="en-US" sz="3200" dirty="0"/>
          </a:p>
          <a:p>
            <a:pPr>
              <a:buClr>
                <a:schemeClr val="tx1"/>
              </a:buClr>
            </a:pPr>
            <a:endParaRPr lang="en-US" sz="3200" dirty="0"/>
          </a:p>
          <a:p>
            <a:pPr>
              <a:buClr>
                <a:schemeClr val="tx1"/>
              </a:buClr>
            </a:pPr>
            <a:r>
              <a:rPr lang="en-US" sz="3200" dirty="0"/>
              <a:t>Lower bounds for streaming beyond integer linear sketches?</a:t>
            </a:r>
          </a:p>
          <a:p>
            <a:pPr>
              <a:buClr>
                <a:schemeClr val="tx1"/>
              </a:buClr>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BFC891-EEFB-FC29-C05C-F4BF8D83C21F}"/>
                  </a:ext>
                </a:extLst>
              </p:cNvPr>
              <p:cNvSpPr txBox="1">
                <a:spLocks/>
              </p:cNvSpPr>
              <p:nvPr/>
            </p:nvSpPr>
            <p:spPr>
              <a:xfrm>
                <a:off x="838199" y="3113929"/>
                <a:ext cx="5128967" cy="1090860"/>
              </a:xfrm>
              <a:prstGeom prst="rect">
                <a:avLst/>
              </a:prstGeom>
              <a:ln w="38100">
                <a:solidFill>
                  <a:srgbClr val="00B05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 </a:t>
                </a:r>
                <a:r>
                  <a:rPr lang="en-US" altLang="zh-CN" sz="3200" dirty="0">
                    <a:solidFill>
                      <a:schemeClr val="accent1"/>
                    </a:solidFill>
                  </a:rPr>
                  <a:t>[G</a:t>
                </a:r>
                <a:r>
                  <a:rPr lang="en-US" altLang="zh-CN" sz="3200" dirty="0">
                    <a:solidFill>
                      <a:srgbClr val="0070C0"/>
                    </a:solidFill>
                  </a:rPr>
                  <a:t>L</a:t>
                </a:r>
                <a:r>
                  <a:rPr lang="en-US" altLang="zh-CN" sz="3200" dirty="0">
                    <a:solidFill>
                      <a:schemeClr val="accent1"/>
                    </a:solidFill>
                  </a:rPr>
                  <a:t>WYZ24]</a:t>
                </a:r>
                <a:endParaRPr lang="en-US" sz="3200" dirty="0"/>
              </a:p>
            </p:txBody>
          </p:sp>
        </mc:Choice>
        <mc:Fallback xmlns="">
          <p:sp>
            <p:nvSpPr>
              <p:cNvPr id="4" name="Content Placeholder 2">
                <a:extLst>
                  <a:ext uri="{FF2B5EF4-FFF2-40B4-BE49-F238E27FC236}">
                    <a16:creationId xmlns:a16="http://schemas.microsoft.com/office/drawing/2014/main" id="{B2BFC891-EEFB-FC29-C05C-F4BF8D83C21F}"/>
                  </a:ext>
                </a:extLst>
              </p:cNvPr>
              <p:cNvSpPr txBox="1">
                <a:spLocks noRot="1" noChangeAspect="1" noMove="1" noResize="1" noEditPoints="1" noAdjustHandles="1" noChangeArrowheads="1" noChangeShapeType="1" noTextEdit="1"/>
              </p:cNvSpPr>
              <p:nvPr/>
            </p:nvSpPr>
            <p:spPr>
              <a:xfrm>
                <a:off x="838199" y="3113929"/>
                <a:ext cx="5128967" cy="1090860"/>
              </a:xfrm>
              <a:prstGeom prst="rect">
                <a:avLst/>
              </a:prstGeom>
              <a:blipFill>
                <a:blip r:embed="rId3"/>
                <a:stretch>
                  <a:fillRect l="-1651" t="-9730" r="-3302" b="-5946"/>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230E79-4CAF-C87C-2B8F-95D363EC16EF}"/>
                  </a:ext>
                </a:extLst>
              </p:cNvPr>
              <p:cNvSpPr txBox="1">
                <a:spLocks/>
              </p:cNvSpPr>
              <p:nvPr/>
            </p:nvSpPr>
            <p:spPr>
              <a:xfrm>
                <a:off x="6514706" y="3113929"/>
                <a:ext cx="5128967" cy="1090860"/>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a:t>
                </a:r>
              </a:p>
            </p:txBody>
          </p:sp>
        </mc:Choice>
        <mc:Fallback xmlns="">
          <p:sp>
            <p:nvSpPr>
              <p:cNvPr id="5" name="Content Placeholder 2">
                <a:extLst>
                  <a:ext uri="{FF2B5EF4-FFF2-40B4-BE49-F238E27FC236}">
                    <a16:creationId xmlns:a16="http://schemas.microsoft.com/office/drawing/2014/main" id="{49230E79-4CAF-C87C-2B8F-95D363EC16EF}"/>
                  </a:ext>
                </a:extLst>
              </p:cNvPr>
              <p:cNvSpPr txBox="1">
                <a:spLocks noRot="1" noChangeAspect="1" noMove="1" noResize="1" noEditPoints="1" noAdjustHandles="1" noChangeArrowheads="1" noChangeShapeType="1" noTextEdit="1"/>
              </p:cNvSpPr>
              <p:nvPr/>
            </p:nvSpPr>
            <p:spPr>
              <a:xfrm>
                <a:off x="6514706" y="3113929"/>
                <a:ext cx="5128967" cy="1090860"/>
              </a:xfrm>
              <a:prstGeom prst="rect">
                <a:avLst/>
              </a:prstGeom>
              <a:blipFill>
                <a:blip r:embed="rId4"/>
                <a:stretch>
                  <a:fillRect t="-9730" b="-594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E6D2DB7-16AA-385E-2F24-B2D708FF186B}"/>
                  </a:ext>
                </a:extLst>
              </p:cNvPr>
              <p:cNvSpPr txBox="1">
                <a:spLocks/>
              </p:cNvSpPr>
              <p:nvPr/>
            </p:nvSpPr>
            <p:spPr>
              <a:xfrm>
                <a:off x="844704" y="5091087"/>
                <a:ext cx="5128967" cy="1090860"/>
              </a:xfrm>
              <a:prstGeom prst="rect">
                <a:avLst/>
              </a:prstGeom>
              <a:ln w="38100">
                <a:solidFill>
                  <a:srgbClr val="FFC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r>
                  <a:rPr lang="en-US" altLang="zh-CN" sz="3200" dirty="0">
                    <a:solidFill>
                      <a:schemeClr val="accent1"/>
                    </a:solidFill>
                  </a:rPr>
                  <a:t> </a:t>
                </a:r>
                <a:r>
                  <a:rPr lang="en-US" sz="3200" dirty="0"/>
                  <a:t>[This talk]</a:t>
                </a:r>
              </a:p>
            </p:txBody>
          </p:sp>
        </mc:Choice>
        <mc:Fallback xmlns="">
          <p:sp>
            <p:nvSpPr>
              <p:cNvPr id="6" name="Content Placeholder 2">
                <a:extLst>
                  <a:ext uri="{FF2B5EF4-FFF2-40B4-BE49-F238E27FC236}">
                    <a16:creationId xmlns:a16="http://schemas.microsoft.com/office/drawing/2014/main" id="{2E6D2DB7-16AA-385E-2F24-B2D708FF186B}"/>
                  </a:ext>
                </a:extLst>
              </p:cNvPr>
              <p:cNvSpPr txBox="1">
                <a:spLocks noRot="1" noChangeAspect="1" noMove="1" noResize="1" noEditPoints="1" noAdjustHandles="1" noChangeArrowheads="1" noChangeShapeType="1" noTextEdit="1"/>
              </p:cNvSpPr>
              <p:nvPr/>
            </p:nvSpPr>
            <p:spPr>
              <a:xfrm>
                <a:off x="844704" y="5091087"/>
                <a:ext cx="5128967" cy="1090860"/>
              </a:xfrm>
              <a:prstGeom prst="rect">
                <a:avLst/>
              </a:prstGeom>
              <a:blipFill>
                <a:blip r:embed="rId5"/>
                <a:stretch>
                  <a:fillRect l="-1771" t="-9730" r="-3306" b="-7027"/>
                </a:stretch>
              </a:blipFill>
              <a:ln w="38100">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F0CF3C8-D73A-88E0-86F8-08DFCE22B953}"/>
                  </a:ext>
                </a:extLst>
              </p:cNvPr>
              <p:cNvSpPr txBox="1">
                <a:spLocks/>
              </p:cNvSpPr>
              <p:nvPr/>
            </p:nvSpPr>
            <p:spPr>
              <a:xfrm>
                <a:off x="6521211" y="5091087"/>
                <a:ext cx="5128967" cy="1085877"/>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p:txBody>
          </p:sp>
        </mc:Choice>
        <mc:Fallback xmlns="">
          <p:sp>
            <p:nvSpPr>
              <p:cNvPr id="7" name="Content Placeholder 2">
                <a:extLst>
                  <a:ext uri="{FF2B5EF4-FFF2-40B4-BE49-F238E27FC236}">
                    <a16:creationId xmlns:a16="http://schemas.microsoft.com/office/drawing/2014/main" id="{BF0CF3C8-D73A-88E0-86F8-08DFCE22B953}"/>
                  </a:ext>
                </a:extLst>
              </p:cNvPr>
              <p:cNvSpPr txBox="1">
                <a:spLocks noRot="1" noChangeAspect="1" noMove="1" noResize="1" noEditPoints="1" noAdjustHandles="1" noChangeArrowheads="1" noChangeShapeType="1" noTextEdit="1"/>
              </p:cNvSpPr>
              <p:nvPr/>
            </p:nvSpPr>
            <p:spPr>
              <a:xfrm>
                <a:off x="6521211" y="5091087"/>
                <a:ext cx="5128967" cy="1085877"/>
              </a:xfrm>
              <a:prstGeom prst="rect">
                <a:avLst/>
              </a:prstGeom>
              <a:blipFill>
                <a:blip r:embed="rId6"/>
                <a:stretch>
                  <a:fillRect l="-236" t="-9783" b="-7609"/>
                </a:stretch>
              </a:blipFill>
              <a:ln w="38100">
                <a:solidFill>
                  <a:srgbClr val="C00000"/>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FBADE14-E79D-F459-90EC-40BA6C008FDE}"/>
              </a:ext>
            </a:extLst>
          </p:cNvPr>
          <p:cNvCxnSpPr>
            <a:cxnSpLocks/>
            <a:stCxn id="4" idx="3"/>
            <a:endCxn id="5" idx="1"/>
          </p:cNvCxnSpPr>
          <p:nvPr/>
        </p:nvCxnSpPr>
        <p:spPr>
          <a:xfrm>
            <a:off x="5967166" y="365935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F5E7C2-7679-B4E4-655A-52C916A5E327}"/>
              </a:ext>
            </a:extLst>
          </p:cNvPr>
          <p:cNvCxnSpPr>
            <a:cxnSpLocks/>
            <a:stCxn id="6" idx="3"/>
            <a:endCxn id="7" idx="1"/>
          </p:cNvCxnSpPr>
          <p:nvPr/>
        </p:nvCxnSpPr>
        <p:spPr>
          <a:xfrm flipV="1">
            <a:off x="5973671" y="5634026"/>
            <a:ext cx="547540" cy="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838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21E7DF-F4FF-8962-13A7-955B9DE69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CF43D-4FC1-24FA-B947-C484CB9A1A07}"/>
              </a:ext>
            </a:extLst>
          </p:cNvPr>
          <p:cNvSpPr>
            <a:spLocks noGrp="1"/>
          </p:cNvSpPr>
          <p:nvPr>
            <p:ph type="title"/>
          </p:nvPr>
        </p:nvSpPr>
        <p:spPr/>
        <p:txBody>
          <a:bodyPr/>
          <a:lstStyle/>
          <a:p>
            <a:r>
              <a:rPr lang="en-US" dirty="0">
                <a:solidFill>
                  <a:srgbClr val="C00000"/>
                </a:solidFill>
              </a:rPr>
              <a:t>Questions?</a:t>
            </a:r>
            <a:endParaRPr lang="en-US" dirty="0"/>
          </a:p>
        </p:txBody>
      </p:sp>
    </p:spTree>
    <p:extLst>
      <p:ext uri="{BB962C8B-B14F-4D97-AF65-F5344CB8AC3E}">
        <p14:creationId xmlns:p14="http://schemas.microsoft.com/office/powerpoint/2010/main" val="313172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8"/>
                <a:ext cx="10841610" cy="3176832"/>
              </a:xfrm>
            </p:spPr>
            <p:txBody>
              <a:bodyPr>
                <a:norm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dirty="0"/>
                  <a:t>Initialized to </a:t>
                </a:r>
                <a14:m>
                  <m:oMath xmlns:m="http://schemas.openxmlformats.org/officeDocument/2006/math">
                    <m:sSup>
                      <m:sSupPr>
                        <m:ctrlPr>
                          <a:rPr lang="en-US" altLang="zh-CN" b="0" i="1" dirty="0" smtClean="0">
                            <a:solidFill>
                              <a:srgbClr val="C00000"/>
                            </a:solidFill>
                            <a:latin typeface="Cambria Math" panose="02040503050406030204" pitchFamily="18" charset="0"/>
                          </a:rPr>
                        </m:ctrlPr>
                      </m:sSupPr>
                      <m:e>
                        <m:r>
                          <a:rPr lang="en-US" altLang="zh-CN" b="0" i="1" dirty="0" smtClean="0">
                            <a:solidFill>
                              <a:srgbClr val="C00000"/>
                            </a:solidFill>
                            <a:latin typeface="Cambria Math" panose="02040503050406030204" pitchFamily="18" charset="0"/>
                          </a:rPr>
                          <m:t>0</m:t>
                        </m:r>
                      </m:e>
                      <m:sup>
                        <m:r>
                          <a:rPr lang="en-US" altLang="zh-CN" b="0" i="1" dirty="0" smtClean="0">
                            <a:solidFill>
                              <a:srgbClr val="C00000"/>
                            </a:solidFill>
                            <a:latin typeface="Cambria Math" panose="02040503050406030204" pitchFamily="18" charset="0"/>
                          </a:rPr>
                          <m:t>𝑛</m:t>
                        </m:r>
                      </m:sup>
                    </m:sSup>
                  </m:oMath>
                </a14:m>
                <a:r>
                  <a:rPr lang="en-US" dirty="0"/>
                  <a:t>;</a:t>
                </a:r>
              </a:p>
              <a:p>
                <a:pPr lvl="1">
                  <a:lnSpc>
                    <a:spcPct val="150000"/>
                  </a:lnSpc>
                  <a:spcBef>
                    <a:spcPts val="0"/>
                  </a:spcBef>
                  <a:buClr>
                    <a:schemeClr val="tx1"/>
                  </a:buClr>
                </a:pPr>
                <a:r>
                  <a:rPr lang="en-US" dirty="0"/>
                  <a:t>Updated in each iteration:</a:t>
                </a:r>
                <a:r>
                  <a:rPr lang="en-US" b="0" dirty="0">
                    <a:solidFill>
                      <a:srgbClr val="C00000"/>
                    </a:solidFill>
                    <a:ea typeface="Cambria Math" panose="02040503050406030204" pitchFamily="18" charset="0"/>
                  </a:rPr>
                  <a:t> </a:t>
                </a:r>
                <a14:m>
                  <m:oMath xmlns:m="http://schemas.openxmlformats.org/officeDocument/2006/math">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𝑥</m:t>
                        </m:r>
                      </m:e>
                      <m:sub>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𝑎</m:t>
                            </m:r>
                          </m:e>
                          <m:sub>
                            <m:r>
                              <a:rPr lang="en-US" b="0" i="1" smtClean="0">
                                <a:solidFill>
                                  <a:srgbClr val="C00000"/>
                                </a:solidFill>
                                <a:latin typeface="Cambria Math" panose="02040503050406030204" pitchFamily="18" charset="0"/>
                                <a:ea typeface="Cambria Math" panose="02040503050406030204" pitchFamily="18" charset="0"/>
                              </a:rPr>
                              <m:t>𝑡</m:t>
                            </m:r>
                          </m:sub>
                        </m:sSub>
                      </m:sub>
                    </m:sSub>
                    <m:r>
                      <a:rPr lang="en-US" b="0" i="1" smtClean="0">
                        <a:solidFill>
                          <a:srgbClr val="C00000"/>
                        </a:solidFill>
                        <a:latin typeface="Cambria Math" panose="02040503050406030204" pitchFamily="18" charset="0"/>
                        <a:ea typeface="Cambria Math" panose="02040503050406030204" pitchFamily="18" charset="0"/>
                      </a:rPr>
                      <m:t>←</m:t>
                    </m:r>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𝑥</m:t>
                        </m:r>
                      </m:e>
                      <m:sub>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𝑎</m:t>
                            </m:r>
                          </m:e>
                          <m:sub>
                            <m:r>
                              <a:rPr lang="en-US" b="0" i="1" smtClean="0">
                                <a:solidFill>
                                  <a:srgbClr val="C00000"/>
                                </a:solidFill>
                                <a:latin typeface="Cambria Math" panose="02040503050406030204" pitchFamily="18" charset="0"/>
                                <a:ea typeface="Cambria Math" panose="02040503050406030204" pitchFamily="18" charset="0"/>
                              </a:rPr>
                              <m:t>𝑡</m:t>
                            </m:r>
                          </m:sub>
                        </m:sSub>
                      </m:sub>
                    </m:sSub>
                    <m:r>
                      <a:rPr lang="en-US" b="0" i="1" smtClean="0">
                        <a:solidFill>
                          <a:srgbClr val="C00000"/>
                        </a:solidFill>
                        <a:latin typeface="Cambria Math" panose="02040503050406030204" pitchFamily="18" charset="0"/>
                        <a:ea typeface="Cambria Math" panose="02040503050406030204" pitchFamily="18" charset="0"/>
                      </a:rPr>
                      <m:t>+</m:t>
                    </m:r>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𝑤</m:t>
                        </m:r>
                      </m:e>
                      <m:sub>
                        <m:r>
                          <a:rPr lang="en-US" b="0" i="1" smtClean="0">
                            <a:solidFill>
                              <a:srgbClr val="C00000"/>
                            </a:solidFill>
                            <a:latin typeface="Cambria Math" panose="02040503050406030204" pitchFamily="18" charset="0"/>
                            <a:ea typeface="Cambria Math" panose="02040503050406030204" pitchFamily="18" charset="0"/>
                          </a:rPr>
                          <m:t>𝑡</m:t>
                        </m:r>
                      </m:sub>
                    </m:sSub>
                  </m:oMath>
                </a14:m>
                <a:r>
                  <a:rPr lang="en-US" dirty="0"/>
                  <a:t>.</a:t>
                </a:r>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8"/>
                <a:ext cx="10841610" cy="3176832"/>
              </a:xfrm>
              <a:blipFill>
                <a:blip r:embed="rId3"/>
                <a:stretch>
                  <a:fillRect l="-1012" b="-2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65598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DFBF10-03F6-3745-6A85-7504AF6DCC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446F1D-A1AA-EE6A-CF5A-2E6CF3E28937}"/>
                  </a:ext>
                </a:extLst>
              </p:cNvPr>
              <p:cNvSpPr>
                <a:spLocks noGrp="1"/>
              </p:cNvSpPr>
              <p:nvPr>
                <p:ph idx="1"/>
              </p:nvPr>
            </p:nvSpPr>
            <p:spPr>
              <a:xfrm>
                <a:off x="159470" y="510589"/>
                <a:ext cx="3460423" cy="1193865"/>
              </a:xfrm>
              <a:ln w="38100">
                <a:solidFill>
                  <a:srgbClr val="C00000"/>
                </a:solidFill>
              </a:ln>
            </p:spPr>
            <p:txBody>
              <a:bodyPr>
                <a:normAutofit fontScale="92500"/>
              </a:bodyPr>
              <a:lstStyle/>
              <a:p>
                <a:pPr marL="0" indent="0" algn="ctr">
                  <a:buClr>
                    <a:schemeClr val="tx1"/>
                  </a:buClr>
                  <a:buNone/>
                </a:pPr>
                <a:r>
                  <a:rPr lang="en-US" sz="3200" dirty="0">
                    <a:latin typeface="Cambria Math" panose="02040503050406030204" pitchFamily="18" charset="0"/>
                  </a:rPr>
                  <a:t>Integer sketch sees:</a:t>
                </a:r>
              </a:p>
              <a:p>
                <a:pPr marL="0" indent="0" algn="ctr">
                  <a:buClr>
                    <a:schemeClr val="tx1"/>
                  </a:buClr>
                  <a:buNone/>
                </a:pPr>
                <a14:m>
                  <m:oMath xmlns:m="http://schemas.openxmlformats.org/officeDocument/2006/math">
                    <m:r>
                      <a:rPr lang="en-US" sz="3200" i="1" smtClean="0">
                        <a:solidFill>
                          <a:srgbClr val="C00000"/>
                        </a:solidFill>
                        <a:latin typeface="Cambria Math" panose="02040503050406030204" pitchFamily="18" charset="0"/>
                      </a:rPr>
                      <m:t>𝐴𝑥</m:t>
                    </m:r>
                  </m:oMath>
                </a14:m>
                <a:r>
                  <a:rPr lang="en-US" sz="3200" dirty="0"/>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oMath>
                </a14:m>
                <a:endParaRPr lang="en-US" sz="3200" dirty="0"/>
              </a:p>
            </p:txBody>
          </p:sp>
        </mc:Choice>
        <mc:Fallback xmlns="">
          <p:sp>
            <p:nvSpPr>
              <p:cNvPr id="3" name="Content Placeholder 2">
                <a:extLst>
                  <a:ext uri="{FF2B5EF4-FFF2-40B4-BE49-F238E27FC236}">
                    <a16:creationId xmlns:a16="http://schemas.microsoft.com/office/drawing/2014/main" id="{2A446F1D-A1AA-EE6A-CF5A-2E6CF3E28937}"/>
                  </a:ext>
                </a:extLst>
              </p:cNvPr>
              <p:cNvSpPr>
                <a:spLocks noGrp="1" noRot="1" noChangeAspect="1" noMove="1" noResize="1" noEditPoints="1" noAdjustHandles="1" noChangeArrowheads="1" noChangeShapeType="1" noTextEdit="1"/>
              </p:cNvSpPr>
              <p:nvPr>
                <p:ph idx="1"/>
              </p:nvPr>
            </p:nvSpPr>
            <p:spPr>
              <a:xfrm>
                <a:off x="159470" y="510589"/>
                <a:ext cx="3460423" cy="1193865"/>
              </a:xfrm>
              <a:blipFill>
                <a:blip r:embed="rId3"/>
                <a:stretch>
                  <a:fillRect l="-2439" t="-8911" r="-2613" b="-2475"/>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637ADEE-AB7A-6BD4-A461-598F3DF078EF}"/>
                  </a:ext>
                </a:extLst>
              </p:cNvPr>
              <p:cNvSpPr txBox="1">
                <a:spLocks/>
              </p:cNvSpPr>
              <p:nvPr/>
            </p:nvSpPr>
            <p:spPr>
              <a:xfrm>
                <a:off x="7261782" y="788929"/>
                <a:ext cx="2509493" cy="659875"/>
              </a:xfrm>
              <a:prstGeom prst="rect">
                <a:avLst/>
              </a:prstGeom>
              <a:ln w="381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14:m>
                  <m:oMathPara xmlns:m="http://schemas.openxmlformats.org/officeDocument/2006/math">
                    <m:oMathParaPr>
                      <m:jc m:val="centerGroup"/>
                    </m:oMathParaPr>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sub>
                      </m:sSub>
                    </m:oMath>
                  </m:oMathPara>
                </a14:m>
                <a:endParaRPr lang="en-US" sz="3200" dirty="0"/>
              </a:p>
            </p:txBody>
          </p:sp>
        </mc:Choice>
        <mc:Fallback xmlns="">
          <p:sp>
            <p:nvSpPr>
              <p:cNvPr id="6" name="Content Placeholder 2">
                <a:extLst>
                  <a:ext uri="{FF2B5EF4-FFF2-40B4-BE49-F238E27FC236}">
                    <a16:creationId xmlns:a16="http://schemas.microsoft.com/office/drawing/2014/main" id="{B637ADEE-AB7A-6BD4-A461-598F3DF078EF}"/>
                  </a:ext>
                </a:extLst>
              </p:cNvPr>
              <p:cNvSpPr txBox="1">
                <a:spLocks noRot="1" noChangeAspect="1" noMove="1" noResize="1" noEditPoints="1" noAdjustHandles="1" noChangeArrowheads="1" noChangeShapeType="1" noTextEdit="1"/>
              </p:cNvSpPr>
              <p:nvPr/>
            </p:nvSpPr>
            <p:spPr>
              <a:xfrm>
                <a:off x="7261782" y="788929"/>
                <a:ext cx="2509493" cy="659875"/>
              </a:xfrm>
              <a:prstGeom prst="rect">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33EEB-4D2B-352E-7D64-F056DF9FB08B}"/>
                  </a:ext>
                </a:extLst>
              </p:cNvPr>
              <p:cNvSpPr txBox="1"/>
              <p:nvPr/>
            </p:nvSpPr>
            <p:spPr>
              <a:xfrm>
                <a:off x="2422101" y="16942"/>
                <a:ext cx="6094428" cy="10600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a:p>
                <a:pPr algn="ctr"/>
                <a:r>
                  <a:rPr lang="en-US" sz="3000" dirty="0"/>
                  <a:t>(in TVD), by </a:t>
                </a:r>
                <a:r>
                  <a:rPr lang="en-US" sz="3000" dirty="0">
                    <a:solidFill>
                      <a:srgbClr val="0070C0"/>
                    </a:solidFill>
                  </a:rPr>
                  <a:t>[AR16]</a:t>
                </a:r>
              </a:p>
            </p:txBody>
          </p:sp>
        </mc:Choice>
        <mc:Fallback xmlns="">
          <p:sp>
            <p:nvSpPr>
              <p:cNvPr id="8" name="TextBox 7">
                <a:extLst>
                  <a:ext uri="{FF2B5EF4-FFF2-40B4-BE49-F238E27FC236}">
                    <a16:creationId xmlns:a16="http://schemas.microsoft.com/office/drawing/2014/main" id="{A2633EEB-4D2B-352E-7D64-F056DF9FB08B}"/>
                  </a:ext>
                </a:extLst>
              </p:cNvPr>
              <p:cNvSpPr txBox="1">
                <a:spLocks noRot="1" noChangeAspect="1" noMove="1" noResize="1" noEditPoints="1" noAdjustHandles="1" noChangeArrowheads="1" noChangeShapeType="1" noTextEdit="1"/>
              </p:cNvSpPr>
              <p:nvPr/>
            </p:nvSpPr>
            <p:spPr>
              <a:xfrm>
                <a:off x="2422101" y="16942"/>
                <a:ext cx="6094428" cy="1060098"/>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BFE4DE-1465-9A9D-70EF-CFA74AA6BD73}"/>
                  </a:ext>
                </a:extLst>
              </p:cNvPr>
              <p:cNvSpPr txBox="1"/>
              <p:nvPr/>
            </p:nvSpPr>
            <p:spPr>
              <a:xfrm>
                <a:off x="7556369" y="3504464"/>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10" name="TextBox 9">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7556369" y="3504464"/>
                <a:ext cx="1891252" cy="584775"/>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BFE4DE-1465-9A9D-70EF-CFA74AA6BD73}"/>
                  </a:ext>
                </a:extLst>
              </p:cNvPr>
              <p:cNvSpPr txBox="1"/>
              <p:nvPr/>
            </p:nvSpPr>
            <p:spPr>
              <a:xfrm>
                <a:off x="8784271" y="1602239"/>
                <a:ext cx="3236536" cy="1569660"/>
              </a:xfrm>
              <a:prstGeom prst="rect">
                <a:avLst/>
              </a:prstGeom>
              <a:noFill/>
            </p:spPr>
            <p:txBody>
              <a:bodyPr wrap="square">
                <a:spAutoFit/>
              </a:bodyPr>
              <a:lstStyle/>
              <a:p>
                <a:pPr algn="ctr"/>
                <a:r>
                  <a:rPr lang="en-US" sz="3200" dirty="0"/>
                  <a:t>add uniform noise</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𝜂</m:t>
                    </m:r>
                  </m:oMath>
                </a14:m>
                <a:r>
                  <a:rPr lang="en-US" sz="3200" dirty="0"/>
                  <a:t> in unit cell of the lattice </a:t>
                </a:r>
                <a14:m>
                  <m:oMath xmlns:m="http://schemas.openxmlformats.org/officeDocument/2006/math">
                    <m:r>
                      <a:rPr lang="en-US" sz="3200" i="1">
                        <a:solidFill>
                          <a:srgbClr val="C00000"/>
                        </a:solidFill>
                        <a:latin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oMath>
                </a14:m>
                <a:r>
                  <a:rPr lang="en-US" sz="3200" dirty="0"/>
                  <a:t>. </a:t>
                </a:r>
              </a:p>
            </p:txBody>
          </p:sp>
        </mc:Choice>
        <mc:Fallback xmlns="">
          <p:sp>
            <p:nvSpPr>
              <p:cNvPr id="13" name="TextBox 12">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8784271" y="1602239"/>
                <a:ext cx="3236536" cy="1569660"/>
              </a:xfrm>
              <a:prstGeom prst="rect">
                <a:avLst/>
              </a:prstGeom>
              <a:blipFill>
                <a:blip r:embed="rId7"/>
                <a:stretch>
                  <a:fillRect l="-3955" t="-5058" r="-4896" b="-1245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901710D-479F-76B3-EB77-E320B99D1AD8}"/>
              </a:ext>
            </a:extLst>
          </p:cNvPr>
          <p:cNvCxnSpPr>
            <a:cxnSpLocks/>
            <a:endCxn id="6" idx="1"/>
          </p:cNvCxnSpPr>
          <p:nvPr/>
        </p:nvCxnSpPr>
        <p:spPr>
          <a:xfrm>
            <a:off x="3619893" y="1118866"/>
            <a:ext cx="364188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2CE476-B121-9646-1F49-BCCAFD910566}"/>
              </a:ext>
            </a:extLst>
          </p:cNvPr>
          <p:cNvCxnSpPr>
            <a:cxnSpLocks/>
          </p:cNvCxnSpPr>
          <p:nvPr/>
        </p:nvCxnSpPr>
        <p:spPr>
          <a:xfrm>
            <a:off x="5463772" y="1118866"/>
            <a:ext cx="5543" cy="179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B2C0E31-3FA4-972F-BC11-0FB7CD64224A}"/>
              </a:ext>
            </a:extLst>
          </p:cNvPr>
          <p:cNvCxnSpPr>
            <a:cxnSpLocks/>
            <a:stCxn id="10" idx="2"/>
            <a:endCxn id="30" idx="3"/>
          </p:cNvCxnSpPr>
          <p:nvPr/>
        </p:nvCxnSpPr>
        <p:spPr>
          <a:xfrm flipH="1">
            <a:off x="5867130" y="4089239"/>
            <a:ext cx="2634865" cy="146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A111A3-0A4C-925D-12C4-64CD8F11555D}"/>
                  </a:ext>
                </a:extLst>
              </p:cNvPr>
              <p:cNvSpPr txBox="1"/>
              <p:nvPr/>
            </p:nvSpPr>
            <p:spPr>
              <a:xfrm>
                <a:off x="2142607" y="5261031"/>
                <a:ext cx="3724523" cy="584775"/>
              </a:xfrm>
              <a:prstGeom prst="rect">
                <a:avLst/>
              </a:prstGeom>
              <a:noFill/>
              <a:ln w="38100">
                <a:solidFill>
                  <a:srgbClr val="FF00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r>
                        <a:rPr lang="en-US" sz="3200" i="1">
                          <a:solidFill>
                            <a:srgbClr val="C00000"/>
                          </a:solidFill>
                          <a:latin typeface="Cambria Math" panose="02040503050406030204" pitchFamily="18" charset="0"/>
                          <a:ea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𝑆</m:t>
                          </m:r>
                        </m:e>
                        <m:sup>
                          <m:r>
                            <a:rPr lang="en-US" sz="3200" i="1">
                              <a:solidFill>
                                <a:srgbClr val="C00000"/>
                              </a:solidFill>
                              <a:latin typeface="Cambria Math" panose="02040503050406030204" pitchFamily="18" charset="0"/>
                              <a:ea typeface="Cambria Math" panose="02040503050406030204" pitchFamily="18" charset="0"/>
                            </a:rPr>
                            <m:t>𝑇</m:t>
                          </m:r>
                        </m:sup>
                      </m:sSup>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m:t>
                      </m:r>
                    </m:oMath>
                  </m:oMathPara>
                </a14:m>
                <a:endParaRPr lang="en-US" sz="3200" dirty="0"/>
              </a:p>
            </p:txBody>
          </p:sp>
        </mc:Choice>
        <mc:Fallback xmlns="">
          <p:sp>
            <p:nvSpPr>
              <p:cNvPr id="30" name="TextBox 29">
                <a:extLst>
                  <a:ext uri="{FF2B5EF4-FFF2-40B4-BE49-F238E27FC236}">
                    <a16:creationId xmlns:a16="http://schemas.microsoft.com/office/drawing/2014/main" id="{E5A111A3-0A4C-925D-12C4-64CD8F11555D}"/>
                  </a:ext>
                </a:extLst>
              </p:cNvPr>
              <p:cNvSpPr txBox="1">
                <a:spLocks noRot="1" noChangeAspect="1" noMove="1" noResize="1" noEditPoints="1" noAdjustHandles="1" noChangeArrowheads="1" noChangeShapeType="1" noTextEdit="1"/>
              </p:cNvSpPr>
              <p:nvPr/>
            </p:nvSpPr>
            <p:spPr>
              <a:xfrm>
                <a:off x="2142607" y="5261031"/>
                <a:ext cx="3724523" cy="584775"/>
              </a:xfrm>
              <a:prstGeom prst="rect">
                <a:avLst/>
              </a:prstGeom>
              <a:blipFill>
                <a:blip r:embed="rId8"/>
                <a:stretch>
                  <a:fillRect/>
                </a:stretch>
              </a:blipFill>
              <a:ln w="38100">
                <a:solidFill>
                  <a:srgbClr val="FF0000"/>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B8ED5E1F-6E88-1411-FF22-372E52AFF62A}"/>
              </a:ext>
            </a:extLst>
          </p:cNvPr>
          <p:cNvSpPr txBox="1"/>
          <p:nvPr/>
        </p:nvSpPr>
        <p:spPr>
          <a:xfrm>
            <a:off x="6797765" y="5202965"/>
            <a:ext cx="4079137" cy="1015663"/>
          </a:xfrm>
          <a:prstGeom prst="rect">
            <a:avLst/>
          </a:prstGeom>
          <a:noFill/>
        </p:spPr>
        <p:txBody>
          <a:bodyPr wrap="square">
            <a:spAutoFit/>
          </a:bodyPr>
          <a:lstStyle/>
          <a:p>
            <a:pPr algn="ctr"/>
            <a:r>
              <a:rPr lang="en-US" sz="3000" dirty="0"/>
              <a:t>(numerical closeness of PDF and PMF functions)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7C1B67-81D4-E8A9-3DF2-0EE42CABF9DE}"/>
                  </a:ext>
                </a:extLst>
              </p:cNvPr>
              <p:cNvSpPr txBox="1"/>
              <p:nvPr/>
            </p:nvSpPr>
            <p:spPr>
              <a:xfrm>
                <a:off x="7029416" y="4447154"/>
                <a:ext cx="361583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35" name="TextBox 34">
                <a:extLst>
                  <a:ext uri="{FF2B5EF4-FFF2-40B4-BE49-F238E27FC236}">
                    <a16:creationId xmlns:a16="http://schemas.microsoft.com/office/drawing/2014/main" id="{1C7C1B67-81D4-E8A9-3DF2-0EE42CABF9DE}"/>
                  </a:ext>
                </a:extLst>
              </p:cNvPr>
              <p:cNvSpPr txBox="1">
                <a:spLocks noRot="1" noChangeAspect="1" noMove="1" noResize="1" noEditPoints="1" noAdjustHandles="1" noChangeArrowheads="1" noChangeShapeType="1" noTextEdit="1"/>
              </p:cNvSpPr>
              <p:nvPr/>
            </p:nvSpPr>
            <p:spPr>
              <a:xfrm>
                <a:off x="7029416" y="4447154"/>
                <a:ext cx="3615836" cy="5984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EBFE4C4-9CBD-D4AE-3F58-5319288B070F}"/>
                  </a:ext>
                </a:extLst>
              </p:cNvPr>
              <p:cNvSpPr txBox="1"/>
              <p:nvPr/>
            </p:nvSpPr>
            <p:spPr>
              <a:xfrm>
                <a:off x="2113617" y="3504462"/>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37" name="TextBox 36">
                <a:extLst>
                  <a:ext uri="{FF2B5EF4-FFF2-40B4-BE49-F238E27FC236}">
                    <a16:creationId xmlns:a16="http://schemas.microsoft.com/office/drawing/2014/main" id="{AEBFE4C4-9CBD-D4AE-3F58-5319288B070F}"/>
                  </a:ext>
                </a:extLst>
              </p:cNvPr>
              <p:cNvSpPr txBox="1">
                <a:spLocks noRot="1" noChangeAspect="1" noMove="1" noResize="1" noEditPoints="1" noAdjustHandles="1" noChangeArrowheads="1" noChangeShapeType="1" noTextEdit="1"/>
              </p:cNvSpPr>
              <p:nvPr/>
            </p:nvSpPr>
            <p:spPr>
              <a:xfrm>
                <a:off x="2113617" y="3504462"/>
                <a:ext cx="1891252" cy="584775"/>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670D33E1-19AC-ADDC-C50E-FDF97FE71DC2}"/>
              </a:ext>
            </a:extLst>
          </p:cNvPr>
          <p:cNvCxnSpPr>
            <a:cxnSpLocks/>
            <a:stCxn id="10" idx="1"/>
            <a:endCxn id="37" idx="3"/>
          </p:cNvCxnSpPr>
          <p:nvPr/>
        </p:nvCxnSpPr>
        <p:spPr>
          <a:xfrm flipH="1" flipV="1">
            <a:off x="4004869" y="3796850"/>
            <a:ext cx="3551500"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15D9C8-F704-0427-6128-F18E238FE6DF}"/>
                  </a:ext>
                </a:extLst>
              </p:cNvPr>
              <p:cNvSpPr txBox="1"/>
              <p:nvPr/>
            </p:nvSpPr>
            <p:spPr>
              <a:xfrm>
                <a:off x="2686807" y="2945413"/>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42" name="TextBox 41">
                <a:extLst>
                  <a:ext uri="{FF2B5EF4-FFF2-40B4-BE49-F238E27FC236}">
                    <a16:creationId xmlns:a16="http://schemas.microsoft.com/office/drawing/2014/main" id="{B315D9C8-F704-0427-6128-F18E238FE6DF}"/>
                  </a:ext>
                </a:extLst>
              </p:cNvPr>
              <p:cNvSpPr txBox="1">
                <a:spLocks noRot="1" noChangeAspect="1" noMove="1" noResize="1" noEditPoints="1" noAdjustHandles="1" noChangeArrowheads="1" noChangeShapeType="1" noTextEdit="1"/>
              </p:cNvSpPr>
              <p:nvPr/>
            </p:nvSpPr>
            <p:spPr>
              <a:xfrm>
                <a:off x="2686807" y="2945413"/>
                <a:ext cx="6097464" cy="598434"/>
              </a:xfrm>
              <a:prstGeom prst="rect">
                <a:avLst/>
              </a:prstGeom>
              <a:blipFill>
                <a:blip r:embed="rId11"/>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970823-FACE-12C9-C30A-2D63DF1E4237}"/>
              </a:ext>
            </a:extLst>
          </p:cNvPr>
          <p:cNvSpPr txBox="1"/>
          <p:nvPr/>
        </p:nvSpPr>
        <p:spPr>
          <a:xfrm>
            <a:off x="3047268" y="1801396"/>
            <a:ext cx="6097464" cy="553998"/>
          </a:xfrm>
          <a:prstGeom prst="rect">
            <a:avLst/>
          </a:prstGeom>
          <a:noFill/>
        </p:spPr>
        <p:txBody>
          <a:bodyPr wrap="square">
            <a:spAutoFit/>
          </a:bodyPr>
          <a:lstStyle/>
          <a:p>
            <a:pPr algn="ctr"/>
            <a:r>
              <a:rPr lang="en-US" sz="3000" dirty="0"/>
              <a:t>implies</a:t>
            </a:r>
          </a:p>
        </p:txBody>
      </p:sp>
      <p:cxnSp>
        <p:nvCxnSpPr>
          <p:cNvPr id="46" name="Straight Arrow Connector 45">
            <a:extLst>
              <a:ext uri="{FF2B5EF4-FFF2-40B4-BE49-F238E27FC236}">
                <a16:creationId xmlns:a16="http://schemas.microsoft.com/office/drawing/2014/main" id="{B493FB6C-67E8-C3A3-6889-5C57FFB09C76}"/>
              </a:ext>
            </a:extLst>
          </p:cNvPr>
          <p:cNvCxnSpPr>
            <a:cxnSpLocks/>
            <a:stCxn id="6" idx="2"/>
          </p:cNvCxnSpPr>
          <p:nvPr/>
        </p:nvCxnSpPr>
        <p:spPr>
          <a:xfrm>
            <a:off x="8516529" y="1448804"/>
            <a:ext cx="0" cy="20310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D4711B-4B2F-0CC1-84B7-D1E6E375255E}"/>
              </a:ext>
            </a:extLst>
          </p:cNvPr>
          <p:cNvCxnSpPr>
            <a:cxnSpLocks/>
            <a:stCxn id="3" idx="2"/>
            <a:endCxn id="37" idx="0"/>
          </p:cNvCxnSpPr>
          <p:nvPr/>
        </p:nvCxnSpPr>
        <p:spPr>
          <a:xfrm>
            <a:off x="1889682" y="1704454"/>
            <a:ext cx="1169561" cy="18000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834D2F1-1EE0-2E32-3917-7025D6253B27}"/>
              </a:ext>
            </a:extLst>
          </p:cNvPr>
          <p:cNvCxnSpPr>
            <a:cxnSpLocks/>
            <a:stCxn id="37" idx="2"/>
            <a:endCxn id="30" idx="0"/>
          </p:cNvCxnSpPr>
          <p:nvPr/>
        </p:nvCxnSpPr>
        <p:spPr>
          <a:xfrm>
            <a:off x="3059243" y="4089237"/>
            <a:ext cx="945626" cy="11717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6F3085-B256-C4C4-52AD-55263E9049AA}"/>
                  </a:ext>
                </a:extLst>
              </p:cNvPr>
              <p:cNvSpPr txBox="1"/>
              <p:nvPr/>
            </p:nvSpPr>
            <p:spPr>
              <a:xfrm>
                <a:off x="1546748" y="4229724"/>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55" name="TextBox 54">
                <a:extLst>
                  <a:ext uri="{FF2B5EF4-FFF2-40B4-BE49-F238E27FC236}">
                    <a16:creationId xmlns:a16="http://schemas.microsoft.com/office/drawing/2014/main" id="{DC6F3085-B256-C4C4-52AD-55263E9049AA}"/>
                  </a:ext>
                </a:extLst>
              </p:cNvPr>
              <p:cNvSpPr txBox="1">
                <a:spLocks noRot="1" noChangeAspect="1" noMove="1" noResize="1" noEditPoints="1" noAdjustHandles="1" noChangeArrowheads="1" noChangeShapeType="1" noTextEdit="1"/>
              </p:cNvSpPr>
              <p:nvPr/>
            </p:nvSpPr>
            <p:spPr>
              <a:xfrm>
                <a:off x="1546748" y="4229724"/>
                <a:ext cx="6097464" cy="598434"/>
              </a:xfrm>
              <a:prstGeom prst="rect">
                <a:avLst/>
              </a:prstGeom>
              <a:blipFill>
                <a:blip r:embed="rId12"/>
                <a:stretch>
                  <a:fillRect/>
                </a:stretch>
              </a:blipFill>
            </p:spPr>
            <p:txBody>
              <a:bodyPr/>
              <a:lstStyle/>
              <a:p>
                <a:r>
                  <a:rPr lang="en-US">
                    <a:noFill/>
                  </a:rPr>
                  <a:t> </a:t>
                </a:r>
              </a:p>
            </p:txBody>
          </p:sp>
        </mc:Fallback>
      </mc:AlternateContent>
      <p:sp>
        <p:nvSpPr>
          <p:cNvPr id="57" name="Scroll: Horizontal 56">
            <a:extLst>
              <a:ext uri="{FF2B5EF4-FFF2-40B4-BE49-F238E27FC236}">
                <a16:creationId xmlns:a16="http://schemas.microsoft.com/office/drawing/2014/main" id="{38B039AA-8E0F-0138-30F0-CC6DA599F266}"/>
              </a:ext>
            </a:extLst>
          </p:cNvPr>
          <p:cNvSpPr/>
          <p:nvPr/>
        </p:nvSpPr>
        <p:spPr>
          <a:xfrm>
            <a:off x="774300" y="4306667"/>
            <a:ext cx="2303584" cy="813877"/>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Conclusion!</a:t>
            </a:r>
          </a:p>
        </p:txBody>
      </p:sp>
      <p:sp>
        <p:nvSpPr>
          <p:cNvPr id="59" name="TextBox 58">
            <a:extLst>
              <a:ext uri="{FF2B5EF4-FFF2-40B4-BE49-F238E27FC236}">
                <a16:creationId xmlns:a16="http://schemas.microsoft.com/office/drawing/2014/main" id="{88189854-A5A1-ADB0-B048-530CE75599B0}"/>
              </a:ext>
            </a:extLst>
          </p:cNvPr>
          <p:cNvSpPr txBox="1"/>
          <p:nvPr/>
        </p:nvSpPr>
        <p:spPr>
          <a:xfrm>
            <a:off x="-14858" y="1954495"/>
            <a:ext cx="2483333" cy="1477328"/>
          </a:xfrm>
          <a:prstGeom prst="rect">
            <a:avLst/>
          </a:prstGeom>
          <a:noFill/>
        </p:spPr>
        <p:txBody>
          <a:bodyPr wrap="square">
            <a:spAutoFit/>
          </a:bodyPr>
          <a:lstStyle/>
          <a:p>
            <a:pPr algn="ctr"/>
            <a:r>
              <a:rPr lang="en-US" sz="3000" dirty="0"/>
              <a:t>continuous algorithm reduction</a:t>
            </a:r>
          </a:p>
        </p:txBody>
      </p:sp>
      <p:sp>
        <p:nvSpPr>
          <p:cNvPr id="61" name="TextBox 60">
            <a:extLst>
              <a:ext uri="{FF2B5EF4-FFF2-40B4-BE49-F238E27FC236}">
                <a16:creationId xmlns:a16="http://schemas.microsoft.com/office/drawing/2014/main" id="{891CFDA1-2808-461B-7493-8045285E40F8}"/>
              </a:ext>
            </a:extLst>
          </p:cNvPr>
          <p:cNvSpPr txBox="1"/>
          <p:nvPr/>
        </p:nvSpPr>
        <p:spPr>
          <a:xfrm>
            <a:off x="234984" y="6103781"/>
            <a:ext cx="6097464" cy="553998"/>
          </a:xfrm>
          <a:prstGeom prst="rect">
            <a:avLst/>
          </a:prstGeom>
          <a:noFill/>
        </p:spPr>
        <p:txBody>
          <a:bodyPr wrap="square">
            <a:spAutoFit/>
          </a:bodyPr>
          <a:lstStyle/>
          <a:p>
            <a:r>
              <a:rPr lang="en-US" sz="3000" dirty="0">
                <a:solidFill>
                  <a:srgbClr val="7030A0"/>
                </a:solidFill>
              </a:rPr>
              <a:t>Cell Lemma</a:t>
            </a:r>
          </a:p>
        </p:txBody>
      </p:sp>
    </p:spTree>
    <p:extLst>
      <p:ext uri="{BB962C8B-B14F-4D97-AF65-F5344CB8AC3E}">
        <p14:creationId xmlns:p14="http://schemas.microsoft.com/office/powerpoint/2010/main" val="268285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EA42-08D5-0658-7521-AB987836B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97416-8B1B-048A-61BA-5E9F922E28B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3114AF-E215-23A3-5561-E081FA568BB2}"/>
                  </a:ext>
                </a:extLst>
              </p:cNvPr>
              <p:cNvSpPr>
                <a:spLocks noGrp="1"/>
              </p:cNvSpPr>
              <p:nvPr>
                <p:ph idx="1"/>
              </p:nvPr>
            </p:nvSpPr>
            <p:spPr>
              <a:xfrm>
                <a:off x="838198" y="1772185"/>
                <a:ext cx="10834869"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2800" dirty="0"/>
                  <a:t>In the streaming model, the entries of </a:t>
                </a:r>
                <a14:m>
                  <m:oMath xmlns:m="http://schemas.openxmlformats.org/officeDocument/2006/math">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 </m:t>
                    </m:r>
                  </m:oMath>
                </a14:m>
                <a:r>
                  <a:rPr lang="en-US" sz="2800" dirty="0"/>
                  <a:t>should be </a:t>
                </a:r>
                <a:r>
                  <a:rPr lang="en-US" sz="2800" dirty="0">
                    <a:solidFill>
                      <a:srgbClr val="C00000"/>
                    </a:solidFill>
                  </a:rPr>
                  <a:t>poly(</a:t>
                </a:r>
                <a:r>
                  <a:rPr lang="en-US" sz="2800" i="1" dirty="0">
                    <a:solidFill>
                      <a:srgbClr val="C00000"/>
                    </a:solidFill>
                  </a:rPr>
                  <a:t>n</a:t>
                </a:r>
                <a:r>
                  <a:rPr lang="en-US" sz="2800" dirty="0">
                    <a:solidFill>
                      <a:srgbClr val="C00000"/>
                    </a:solidFill>
                  </a:rPr>
                  <a:t>)</a:t>
                </a:r>
                <a:r>
                  <a:rPr lang="en-US" sz="2800" dirty="0"/>
                  <a:t> bounded integers</a:t>
                </a:r>
              </a:p>
              <a:p>
                <a:pPr>
                  <a:buClr>
                    <a:schemeClr val="tx1"/>
                  </a:buClr>
                </a:pPr>
                <a:endParaRPr lang="en-US" sz="3200" dirty="0"/>
              </a:p>
              <a:p>
                <a:pPr>
                  <a:buClr>
                    <a:schemeClr val="tx1"/>
                  </a:buClr>
                </a:pPr>
                <a:r>
                  <a:rPr lang="en-US" sz="3200" dirty="0"/>
                  <a:t>Easy to maintain under additive updates to coordinates of </a:t>
                </a:r>
                <a14:m>
                  <m:oMath xmlns:m="http://schemas.openxmlformats.org/officeDocument/2006/math">
                    <m:r>
                      <a:rPr lang="en-US" sz="3200" i="1">
                        <a:solidFill>
                          <a:srgbClr val="C00000"/>
                        </a:solidFill>
                        <a:latin typeface="Cambria Math" panose="02040503050406030204" pitchFamily="18" charset="0"/>
                      </a:rPr>
                      <m:t>𝑥</m:t>
                    </m:r>
                  </m:oMath>
                </a14:m>
                <a:endParaRPr lang="en-US" sz="3200" i="1" dirty="0">
                  <a:solidFill>
                    <a:srgbClr val="C00000"/>
                  </a:solidFill>
                </a:endParaRPr>
              </a:p>
              <a:p>
                <a:pPr lvl="1">
                  <a:buClr>
                    <a:schemeClr val="tx1"/>
                  </a:buClr>
                </a:pPr>
                <a:r>
                  <a:rPr lang="en-US" sz="2800" dirty="0"/>
                  <a:t>If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 is the vector of update, we then update the sketch by </a:t>
                </a:r>
                <a14:m>
                  <m:oMath xmlns:m="http://schemas.openxmlformats.org/officeDocument/2006/math">
                    <m:r>
                      <a:rPr lang="en-US" sz="2800" i="1">
                        <a:solidFill>
                          <a:srgbClr val="C00000"/>
                        </a:solidFill>
                        <a:latin typeface="Cambria Math" panose="02040503050406030204" pitchFamily="18" charset="0"/>
                      </a:rPr>
                      <m:t>𝐴</m:t>
                    </m:r>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a:t>
                </a:r>
              </a:p>
              <a:p>
                <a:pPr lvl="1">
                  <a:buClr>
                    <a:schemeClr val="tx1"/>
                  </a:buClr>
                </a:pPr>
                <a:endParaRPr lang="en-US" sz="2800" dirty="0"/>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𝑔</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𝑔</m:t>
                    </m:r>
                  </m:oMath>
                </a14:m>
                <a:endParaRPr lang="en-US" sz="3200" dirty="0"/>
              </a:p>
            </p:txBody>
          </p:sp>
        </mc:Choice>
        <mc:Fallback xmlns="">
          <p:sp>
            <p:nvSpPr>
              <p:cNvPr id="3" name="Content Placeholder 2">
                <a:extLst>
                  <a:ext uri="{FF2B5EF4-FFF2-40B4-BE49-F238E27FC236}">
                    <a16:creationId xmlns:a16="http://schemas.microsoft.com/office/drawing/2014/main" id="{E93114AF-E215-23A3-5561-E081FA568BB2}"/>
                  </a:ext>
                </a:extLst>
              </p:cNvPr>
              <p:cNvSpPr>
                <a:spLocks noGrp="1" noRot="1" noChangeAspect="1" noMove="1" noResize="1" noEditPoints="1" noAdjustHandles="1" noChangeArrowheads="1" noChangeShapeType="1" noTextEdit="1"/>
              </p:cNvSpPr>
              <p:nvPr>
                <p:ph idx="1"/>
              </p:nvPr>
            </p:nvSpPr>
            <p:spPr>
              <a:xfrm>
                <a:off x="838198" y="1772185"/>
                <a:ext cx="10834869" cy="4788239"/>
              </a:xfrm>
              <a:blipFill>
                <a:blip r:embed="rId3"/>
                <a:stretch>
                  <a:fillRect l="-1237" t="-2548"/>
                </a:stretch>
              </a:blipFill>
            </p:spPr>
            <p:txBody>
              <a:bodyPr/>
              <a:lstStyle/>
              <a:p>
                <a:r>
                  <a:rPr lang="en-US">
                    <a:noFill/>
                  </a:rPr>
                  <a:t> </a:t>
                </a:r>
              </a:p>
            </p:txBody>
          </p:sp>
        </mc:Fallback>
      </mc:AlternateContent>
    </p:spTree>
    <p:extLst>
      <p:ext uri="{BB962C8B-B14F-4D97-AF65-F5344CB8AC3E}">
        <p14:creationId xmlns:p14="http://schemas.microsoft.com/office/powerpoint/2010/main" val="224782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07EFA-40A4-E330-AF88-3062E38E4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6A044-D598-5C01-1021-B15C871C171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6C28A-C753-09F4-7D1C-FE00FDD34061}"/>
                  </a:ext>
                </a:extLst>
              </p:cNvPr>
              <p:cNvSpPr>
                <a:spLocks noGrp="1"/>
              </p:cNvSpPr>
              <p:nvPr>
                <p:ph idx="1"/>
              </p:nvPr>
            </p:nvSpPr>
            <p:spPr>
              <a:xfrm>
                <a:off x="838201" y="1690689"/>
                <a:ext cx="10515600" cy="3805138"/>
              </a:xfrm>
            </p:spPr>
            <p:txBody>
              <a:bodyPr>
                <a:normAutofit/>
              </a:bodyPr>
              <a:lstStyle/>
              <a:p>
                <a:pPr marL="0" indent="0">
                  <a:buClr>
                    <a:schemeClr val="tx1"/>
                  </a:buClr>
                  <a:buNone/>
                </a:pPr>
                <a:r>
                  <a:rPr lang="en-US" sz="3200" dirty="0">
                    <a:solidFill>
                      <a:srgbClr val="00B050"/>
                    </a:solidFill>
                  </a:rPr>
                  <a:t>A simple example</a:t>
                </a:r>
                <a:r>
                  <a:rPr lang="en-US" sz="3200" dirty="0"/>
                  <a:t>: </a:t>
                </a:r>
                <a14:m>
                  <m:oMath xmlns:m="http://schemas.openxmlformats.org/officeDocument/2006/math">
                    <m:r>
                      <a:rPr lang="en-US" altLang="zh-CN" sz="3200" i="1">
                        <a:solidFill>
                          <a:srgbClr val="C00000"/>
                        </a:solidFill>
                        <a:latin typeface="Cambria Math" panose="02040503050406030204" pitchFamily="18" charset="0"/>
                      </a:rPr>
                      <m:t>(1±</m:t>
                    </m:r>
                    <m:r>
                      <a:rPr lang="en-US" altLang="zh-CN" sz="3200" i="1">
                        <a:solidFill>
                          <a:srgbClr val="C00000"/>
                        </a:solidFill>
                        <a:latin typeface="Cambria Math" panose="02040503050406030204" pitchFamily="18" charset="0"/>
                      </a:rPr>
                      <m:t>𝜀</m:t>
                    </m:r>
                    <m:r>
                      <a:rPr lang="en-US" altLang="zh-CN" sz="3200" i="1">
                        <a:solidFill>
                          <a:srgbClr val="C00000"/>
                        </a:solidFill>
                        <a:latin typeface="Cambria Math" panose="02040503050406030204" pitchFamily="18" charset="0"/>
                      </a:rPr>
                      <m:t>)</m:t>
                    </m:r>
                  </m:oMath>
                </a14:m>
                <a:r>
                  <a:rPr lang="en-US" altLang="zh-CN" sz="3200" dirty="0"/>
                  <a:t>-approximation of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r>
                  <a:rPr lang="en-US" sz="3200" dirty="0"/>
                  <a:t>. </a:t>
                </a:r>
              </a:p>
              <a:p>
                <a:pPr marL="0" indent="0">
                  <a:buClr>
                    <a:schemeClr val="tx1"/>
                  </a:buClr>
                  <a:buNone/>
                </a:pPr>
                <a:endParaRPr lang="en-US" sz="3200" dirty="0"/>
              </a:p>
              <a:p>
                <a:pPr>
                  <a:buClr>
                    <a:schemeClr val="tx1"/>
                  </a:buClr>
                </a:pPr>
                <a:r>
                  <a:rPr lang="en-US" b="0" dirty="0"/>
                  <a:t>Let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oMath>
                </a14:m>
                <a:r>
                  <a:rPr lang="en-US" dirty="0"/>
                  <a:t>be an </a:t>
                </a:r>
                <a14:m>
                  <m:oMath xmlns:m="http://schemas.openxmlformats.org/officeDocument/2006/math">
                    <m:r>
                      <a:rPr lang="en-US" b="0" i="1" smtClean="0">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matrix with </a:t>
                </a:r>
                <a:r>
                  <a:rPr lang="en-US" dirty="0" err="1"/>
                  <a:t>i.i.d</a:t>
                </a:r>
                <a:r>
                  <a:rPr lang="en-US" dirty="0"/>
                  <a:t>. entries from</a:t>
                </a:r>
                <a:r>
                  <a:rPr lang="en-US" altLang="zh-CN" dirty="0">
                    <a:solidFill>
                      <a:srgbClr val="C00000"/>
                    </a:solidFill>
                  </a:rPr>
                  <a:t> </a:t>
                </a:r>
                <a14:m>
                  <m:oMath xmlns:m="http://schemas.openxmlformats.org/officeDocument/2006/math">
                    <m:r>
                      <m:rPr>
                        <m:sty m:val="p"/>
                      </m:rPr>
                      <a:rPr lang="en-US" altLang="zh-CN" b="0" i="0" smtClean="0">
                        <a:solidFill>
                          <a:srgbClr val="C00000"/>
                        </a:solidFill>
                        <a:latin typeface="Cambria Math" panose="02040503050406030204" pitchFamily="18" charset="0"/>
                      </a:rPr>
                      <m:t>Unif</m:t>
                    </m:r>
                    <m:r>
                      <a:rPr lang="en-US" altLang="zh-CN" b="0" i="0" smtClean="0">
                        <a:solidFill>
                          <a:srgbClr val="C00000"/>
                        </a:solidFill>
                        <a:latin typeface="Cambria Math" panose="02040503050406030204" pitchFamily="18" charset="0"/>
                      </a:rPr>
                      <m:t>(</m:t>
                    </m:r>
                    <m:r>
                      <m:rPr>
                        <m:lit/>
                      </m:rPr>
                      <a:rPr lang="en-US" altLang="zh-CN" b="0" i="0" smtClean="0">
                        <a:solidFill>
                          <a:srgbClr val="C00000"/>
                        </a:solidFill>
                        <a:latin typeface="Cambria Math" panose="02040503050406030204" pitchFamily="18" charset="0"/>
                      </a:rPr>
                      <m:t>{</m:t>
                    </m:r>
                    <m:r>
                      <a:rPr lang="en-US" altLang="zh-CN" b="0" i="0" smtClean="0">
                        <a:solidFill>
                          <a:srgbClr val="C00000"/>
                        </a:solidFill>
                        <a:latin typeface="Cambria Math" panose="02040503050406030204" pitchFamily="18" charset="0"/>
                      </a:rPr>
                      <m:t>−1, 1})</m:t>
                    </m:r>
                  </m:oMath>
                </a14:m>
                <a:r>
                  <a:rPr lang="en-US" dirty="0"/>
                  <a:t>.</a:t>
                </a:r>
              </a:p>
              <a:p>
                <a:pPr>
                  <a:buClr>
                    <a:schemeClr val="tx1"/>
                  </a:buClr>
                </a:pPr>
                <a:endParaRPr lang="en-US" dirty="0"/>
              </a:p>
              <a:p>
                <a:pPr>
                  <a:buClr>
                    <a:schemeClr val="tx1"/>
                  </a:buClr>
                </a:pPr>
                <a:r>
                  <a:rPr lang="en-US" dirty="0"/>
                  <a:t>If </a:t>
                </a:r>
                <a14:m>
                  <m:oMath xmlns:m="http://schemas.openxmlformats.org/officeDocument/2006/math">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𝑂</m:t>
                    </m:r>
                    <m:r>
                      <a:rPr lang="en-US" altLang="zh-CN" b="0" i="1" smtClean="0">
                        <a:solidFill>
                          <a:srgbClr val="C00000"/>
                        </a:solidFill>
                        <a:latin typeface="Cambria Math" panose="02040503050406030204" pitchFamily="18" charset="0"/>
                      </a:rPr>
                      <m:t>(1/</m:t>
                    </m:r>
                    <m:sSup>
                      <m:sSupPr>
                        <m:ctrlPr>
                          <a:rPr lang="en-US" altLang="zh-CN" b="0"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𝜀</m:t>
                        </m:r>
                      </m:e>
                      <m:sup>
                        <m:r>
                          <a:rPr lang="en-US" altLang="zh-CN" b="0" i="1" smtClean="0">
                            <a:solidFill>
                              <a:srgbClr val="C00000"/>
                            </a:solidFill>
                            <a:latin typeface="Cambria Math" panose="02040503050406030204" pitchFamily="18" charset="0"/>
                          </a:rPr>
                          <m:t>2</m:t>
                        </m:r>
                      </m:sup>
                    </m:sSup>
                    <m:r>
                      <a:rPr lang="en-US" altLang="zh-CN" b="0" i="1" smtClean="0">
                        <a:solidFill>
                          <a:srgbClr val="C00000"/>
                        </a:solidFill>
                        <a:latin typeface="Cambria Math" panose="02040503050406030204" pitchFamily="18" charset="0"/>
                      </a:rPr>
                      <m:t>)</m:t>
                    </m:r>
                  </m:oMath>
                </a14:m>
                <a:r>
                  <a:rPr lang="en-US" i="1" dirty="0"/>
                  <a:t>,</a:t>
                </a:r>
                <a:r>
                  <a:rPr lang="en-US" dirty="0"/>
                  <a:t> </a:t>
                </a:r>
                <a:r>
                  <a:rPr lang="en-US" altLang="zh-CN" dirty="0"/>
                  <a:t>with high constant probability,</a:t>
                </a:r>
                <a14:m>
                  <m:oMath xmlns:m="http://schemas.openxmlformats.org/officeDocument/2006/math">
                    <m:r>
                      <a:rPr lang="en-US" altLang="zh-CN">
                        <a:solidFill>
                          <a:srgbClr val="C00000"/>
                        </a:solidFill>
                        <a:latin typeface="Cambria Math" panose="02040503050406030204" pitchFamily="18" charset="0"/>
                      </a:rPr>
                      <m:t>   </m:t>
                    </m:r>
                  </m:oMath>
                </a14:m>
                <a:endParaRPr lang="en-US" dirty="0"/>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i="1">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0" smtClean="0">
                              <a:solidFill>
                                <a:srgbClr val="C00000"/>
                              </a:solidFill>
                              <a:latin typeface="Cambria Math" panose="02040503050406030204" pitchFamily="18" charset="0"/>
                            </a:rPr>
                            <m:t>1</m:t>
                          </m:r>
                        </m:num>
                        <m:den>
                          <m:rad>
                            <m:radPr>
                              <m:degHide m:val="on"/>
                              <m:ctrlPr>
                                <a:rPr lang="en-US" altLang="zh-CN" b="0" i="1" smtClean="0">
                                  <a:solidFill>
                                    <a:srgbClr val="C00000"/>
                                  </a:solidFill>
                                  <a:latin typeface="Cambria Math" panose="02040503050406030204" pitchFamily="18" charset="0"/>
                                </a:rPr>
                              </m:ctrlPr>
                            </m:radPr>
                            <m:deg/>
                            <m:e>
                              <m:r>
                                <a:rPr lang="en-US" altLang="zh-CN" b="0" i="1" smtClean="0">
                                  <a:solidFill>
                                    <a:srgbClr val="C00000"/>
                                  </a:solidFill>
                                  <a:latin typeface="Cambria Math" panose="02040503050406030204" pitchFamily="18" charset="0"/>
                                </a:rPr>
                                <m:t>𝑟</m:t>
                              </m:r>
                            </m:e>
                          </m:rad>
                        </m:den>
                      </m:f>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𝐴𝑥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b="0" i="1" smtClean="0">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oMath>
                  </m:oMathPara>
                </a14:m>
                <a:endParaRPr lang="en-US"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0C6C28A-C753-09F4-7D1C-FE00FDD34061}"/>
                  </a:ext>
                </a:extLst>
              </p:cNvPr>
              <p:cNvSpPr>
                <a:spLocks noGrp="1" noRot="1" noChangeAspect="1" noMove="1" noResize="1" noEditPoints="1" noAdjustHandles="1" noChangeArrowheads="1" noChangeShapeType="1" noTextEdit="1"/>
              </p:cNvSpPr>
              <p:nvPr>
                <p:ph idx="1"/>
              </p:nvPr>
            </p:nvSpPr>
            <p:spPr>
              <a:xfrm>
                <a:off x="838201" y="1690689"/>
                <a:ext cx="10515600" cy="3805138"/>
              </a:xfrm>
              <a:blipFill>
                <a:blip r:embed="rId3"/>
                <a:stretch>
                  <a:fillRect l="-1507" t="-3200"/>
                </a:stretch>
              </a:blipFill>
            </p:spPr>
            <p:txBody>
              <a:bodyPr/>
              <a:lstStyle/>
              <a:p>
                <a:r>
                  <a:rPr lang="en-US">
                    <a:noFill/>
                  </a:rPr>
                  <a:t> </a:t>
                </a:r>
              </a:p>
            </p:txBody>
          </p:sp>
        </mc:Fallback>
      </mc:AlternateContent>
    </p:spTree>
    <p:extLst>
      <p:ext uri="{BB962C8B-B14F-4D97-AF65-F5344CB8AC3E}">
        <p14:creationId xmlns:p14="http://schemas.microsoft.com/office/powerpoint/2010/main" val="343579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4798</TotalTime>
  <Words>4177</Words>
  <Application>Microsoft Office PowerPoint</Application>
  <PresentationFormat>Widescreen</PresentationFormat>
  <Paragraphs>561</Paragraphs>
  <Slides>70</Slides>
  <Notes>61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Wingdings 3</vt:lpstr>
      <vt:lpstr>Office Theme</vt:lpstr>
      <vt:lpstr>Lifting Linear Sketches: Optimal Bounds and Adversarial Robustness </vt:lpstr>
      <vt:lpstr>Streaming Model</vt:lpstr>
      <vt:lpstr>Streaming Model</vt:lpstr>
      <vt:lpstr>Streaming Model</vt:lpstr>
      <vt:lpstr>Streaming Model</vt:lpstr>
      <vt:lpstr>Example</vt:lpstr>
      <vt:lpstr>Streaming Model</vt:lpstr>
      <vt:lpstr>Linear Sketch</vt:lpstr>
      <vt:lpstr>Linear Sketch</vt:lpstr>
      <vt:lpstr>Linear Sketch</vt:lpstr>
      <vt:lpstr>Linear Sketch</vt:lpstr>
      <vt:lpstr>Linear Sketch</vt:lpstr>
      <vt:lpstr>Linear Sketch</vt:lpstr>
      <vt:lpstr>Linear Sketch</vt:lpstr>
      <vt:lpstr>Linear Sketch</vt:lpstr>
      <vt:lpstr>Linear Sketch</vt:lpstr>
      <vt:lpstr>Linear Sketch</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Classic Insertion-Only Algorithms</vt:lpstr>
      <vt:lpstr>Robust Insertion-Only Algorithms</vt:lpstr>
      <vt:lpstr>Robust Insertion-Deletion Streams</vt:lpstr>
      <vt:lpstr>Reconstruction Attack on Linear Sketches</vt:lpstr>
      <vt:lpstr>Reconstruction Attack on Linear Sketches</vt:lpstr>
      <vt:lpstr>Reconstruction Attack on Linear Sketches</vt:lpstr>
      <vt:lpstr>PowerPoint Presentation</vt:lpstr>
      <vt:lpstr>Discrete Gaussian Distribution</vt:lpstr>
      <vt:lpstr>Our Results (Lifting Framework)</vt:lpstr>
      <vt:lpstr>Example Problem (ℓ_(2 )Estimation)</vt:lpstr>
      <vt:lpstr>Example Problem (ℓ_(2 )Estimation)</vt:lpstr>
      <vt:lpstr>Our Results (Applications)</vt:lpstr>
      <vt:lpstr>Our Results (Adversarial Robustness)</vt:lpstr>
      <vt:lpstr>Our Results (Adversarial Robustness)</vt:lpstr>
      <vt:lpstr>Technical Overview</vt:lpstr>
      <vt:lpstr>Example</vt:lpstr>
      <vt:lpstr>PowerPoint Presentation</vt:lpstr>
      <vt:lpstr>Lattice Theory Techniques</vt:lpstr>
      <vt:lpstr>Lattice Theory Techniques</vt:lpstr>
      <vt:lpstr>Lattice Theory Techniques</vt:lpstr>
      <vt:lpstr>Lattice Theory Techniques</vt:lpstr>
      <vt:lpstr>Lattice Theory Techniques</vt:lpstr>
      <vt:lpstr>Bounding the Successive Minima</vt:lpstr>
      <vt:lpstr>A Simple Example</vt:lpstr>
      <vt:lpstr>Bounding the Successive Minima</vt:lpstr>
      <vt:lpstr>Preprocessing</vt:lpstr>
      <vt:lpstr>Preprocessing</vt:lpstr>
      <vt:lpstr>Preprocessing</vt:lpstr>
      <vt:lpstr>Preprocessing</vt:lpstr>
      <vt:lpstr>Preprocessing</vt:lpstr>
      <vt:lpstr>Preprocessing</vt:lpstr>
      <vt:lpstr>Preprocessing</vt:lpstr>
      <vt:lpstr>Probabilistic Argument for Preprocessing</vt:lpstr>
      <vt:lpstr>Probabilistic Argument for Preprocessing</vt:lpstr>
      <vt:lpstr>Bounding the Successive Minima</vt:lpstr>
      <vt:lpstr>Bounding the Successive Minima</vt:lpstr>
      <vt:lpstr>Cell Lemma</vt:lpstr>
      <vt:lpstr>Cell Lemma</vt:lpstr>
      <vt:lpstr>Cell Lemma</vt:lpstr>
      <vt:lpstr>Cell Lemma</vt:lpstr>
      <vt:lpstr>Cell Lemma</vt:lpstr>
      <vt:lpstr>Reconstruction Attack on Linear Sketches</vt:lpstr>
      <vt:lpstr>Summary</vt:lpstr>
      <vt:lpstr>Future Directions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120</cp:revision>
  <dcterms:created xsi:type="dcterms:W3CDTF">2025-03-11T01:30:32Z</dcterms:created>
  <dcterms:modified xsi:type="dcterms:W3CDTF">2026-02-22T04:07:00Z</dcterms:modified>
</cp:coreProperties>
</file>